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7772DF-1168-4D62-BDF5-9D0B1614DD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E843524-7445-43FC-82E8-9FECACC06A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FF2E992E-1F72-4D9F-AC0B-EB582BF3883D}"/>
              </a:ext>
            </a:extLst>
          </p:cNvPr>
          <p:cNvSpPr>
            <a:spLocks noGrp="1"/>
          </p:cNvSpPr>
          <p:nvPr>
            <p:ph type="dt" sz="half" idx="10"/>
          </p:nvPr>
        </p:nvSpPr>
        <p:spPr/>
        <p:txBody>
          <a:bodyPr/>
          <a:lstStyle/>
          <a:p>
            <a:fld id="{05A9CAFA-4CA3-4A6C-88C7-A2400BE18F24}" type="datetimeFigureOut">
              <a:rPr lang="en-US" smtClean="0"/>
              <a:t>3/6/2020</a:t>
            </a:fld>
            <a:endParaRPr lang="en-US"/>
          </a:p>
        </p:txBody>
      </p:sp>
      <p:sp>
        <p:nvSpPr>
          <p:cNvPr id="5" name="Footer Placeholder 4">
            <a:extLst>
              <a:ext uri="{FF2B5EF4-FFF2-40B4-BE49-F238E27FC236}">
                <a16:creationId xmlns="" xmlns:a16="http://schemas.microsoft.com/office/drawing/2014/main" id="{5F9E9B65-1CA0-44FC-B115-E2C6E72904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8A9E68E-97DE-4F83-83A8-D9E877E998A6}"/>
              </a:ext>
            </a:extLst>
          </p:cNvPr>
          <p:cNvSpPr>
            <a:spLocks noGrp="1"/>
          </p:cNvSpPr>
          <p:nvPr>
            <p:ph type="sldNum" sz="quarter" idx="12"/>
          </p:nvPr>
        </p:nvSpPr>
        <p:spPr/>
        <p:txBody>
          <a:bodyPr/>
          <a:lstStyle/>
          <a:p>
            <a:fld id="{A30A8658-D64E-442A-B1C4-0DBDC723EC6C}" type="slidenum">
              <a:rPr lang="en-US" smtClean="0"/>
              <a:t>‹#›</a:t>
            </a:fld>
            <a:endParaRPr lang="en-US"/>
          </a:p>
        </p:txBody>
      </p:sp>
    </p:spTree>
    <p:extLst>
      <p:ext uri="{BB962C8B-B14F-4D97-AF65-F5344CB8AC3E}">
        <p14:creationId xmlns:p14="http://schemas.microsoft.com/office/powerpoint/2010/main" val="1502467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BDE1FE-3C63-4F12-86D2-12294DA9D5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87306AF-917E-4850-8756-7C740768BB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AE6A2B2-B0B2-40F4-BD0A-32CCD5DA5B9C}"/>
              </a:ext>
            </a:extLst>
          </p:cNvPr>
          <p:cNvSpPr>
            <a:spLocks noGrp="1"/>
          </p:cNvSpPr>
          <p:nvPr>
            <p:ph type="dt" sz="half" idx="10"/>
          </p:nvPr>
        </p:nvSpPr>
        <p:spPr/>
        <p:txBody>
          <a:bodyPr/>
          <a:lstStyle/>
          <a:p>
            <a:fld id="{05A9CAFA-4CA3-4A6C-88C7-A2400BE18F24}" type="datetimeFigureOut">
              <a:rPr lang="en-US" smtClean="0"/>
              <a:t>3/6/2020</a:t>
            </a:fld>
            <a:endParaRPr lang="en-US"/>
          </a:p>
        </p:txBody>
      </p:sp>
      <p:sp>
        <p:nvSpPr>
          <p:cNvPr id="5" name="Footer Placeholder 4">
            <a:extLst>
              <a:ext uri="{FF2B5EF4-FFF2-40B4-BE49-F238E27FC236}">
                <a16:creationId xmlns="" xmlns:a16="http://schemas.microsoft.com/office/drawing/2014/main" id="{F9029E56-0A73-4B9A-9843-2A0DB66189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AF4D23E-4F91-42BE-8863-EFEC3D3CE6A8}"/>
              </a:ext>
            </a:extLst>
          </p:cNvPr>
          <p:cNvSpPr>
            <a:spLocks noGrp="1"/>
          </p:cNvSpPr>
          <p:nvPr>
            <p:ph type="sldNum" sz="quarter" idx="12"/>
          </p:nvPr>
        </p:nvSpPr>
        <p:spPr/>
        <p:txBody>
          <a:bodyPr/>
          <a:lstStyle/>
          <a:p>
            <a:fld id="{A30A8658-D64E-442A-B1C4-0DBDC723EC6C}" type="slidenum">
              <a:rPr lang="en-US" smtClean="0"/>
              <a:t>‹#›</a:t>
            </a:fld>
            <a:endParaRPr lang="en-US"/>
          </a:p>
        </p:txBody>
      </p:sp>
    </p:spTree>
    <p:extLst>
      <p:ext uri="{BB962C8B-B14F-4D97-AF65-F5344CB8AC3E}">
        <p14:creationId xmlns:p14="http://schemas.microsoft.com/office/powerpoint/2010/main" val="2734217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08BC8D5-9CB6-4FA3-95E2-C040809582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AC4B921D-52CE-47BF-89D5-852B8B9332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A2B67A4-FE66-4122-948B-26948BDB3178}"/>
              </a:ext>
            </a:extLst>
          </p:cNvPr>
          <p:cNvSpPr>
            <a:spLocks noGrp="1"/>
          </p:cNvSpPr>
          <p:nvPr>
            <p:ph type="dt" sz="half" idx="10"/>
          </p:nvPr>
        </p:nvSpPr>
        <p:spPr/>
        <p:txBody>
          <a:bodyPr/>
          <a:lstStyle/>
          <a:p>
            <a:fld id="{05A9CAFA-4CA3-4A6C-88C7-A2400BE18F24}" type="datetimeFigureOut">
              <a:rPr lang="en-US" smtClean="0"/>
              <a:t>3/6/2020</a:t>
            </a:fld>
            <a:endParaRPr lang="en-US"/>
          </a:p>
        </p:txBody>
      </p:sp>
      <p:sp>
        <p:nvSpPr>
          <p:cNvPr id="5" name="Footer Placeholder 4">
            <a:extLst>
              <a:ext uri="{FF2B5EF4-FFF2-40B4-BE49-F238E27FC236}">
                <a16:creationId xmlns="" xmlns:a16="http://schemas.microsoft.com/office/drawing/2014/main" id="{79938138-12E7-4193-993E-753D1B215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A059C3B-82A1-4E87-8819-A59FB0CA68B5}"/>
              </a:ext>
            </a:extLst>
          </p:cNvPr>
          <p:cNvSpPr>
            <a:spLocks noGrp="1"/>
          </p:cNvSpPr>
          <p:nvPr>
            <p:ph type="sldNum" sz="quarter" idx="12"/>
          </p:nvPr>
        </p:nvSpPr>
        <p:spPr/>
        <p:txBody>
          <a:bodyPr/>
          <a:lstStyle/>
          <a:p>
            <a:fld id="{A30A8658-D64E-442A-B1C4-0DBDC723EC6C}" type="slidenum">
              <a:rPr lang="en-US" smtClean="0"/>
              <a:t>‹#›</a:t>
            </a:fld>
            <a:endParaRPr lang="en-US"/>
          </a:p>
        </p:txBody>
      </p:sp>
    </p:spTree>
    <p:extLst>
      <p:ext uri="{BB962C8B-B14F-4D97-AF65-F5344CB8AC3E}">
        <p14:creationId xmlns:p14="http://schemas.microsoft.com/office/powerpoint/2010/main" val="3023273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FD4FDC-FF9B-425A-85BF-53CB61A508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73ECA38-50F8-4DD5-AF2F-2DCA54439D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532C8E7-CA57-4F59-8FC4-E6AD3F9E62E0}"/>
              </a:ext>
            </a:extLst>
          </p:cNvPr>
          <p:cNvSpPr>
            <a:spLocks noGrp="1"/>
          </p:cNvSpPr>
          <p:nvPr>
            <p:ph type="dt" sz="half" idx="10"/>
          </p:nvPr>
        </p:nvSpPr>
        <p:spPr/>
        <p:txBody>
          <a:bodyPr/>
          <a:lstStyle/>
          <a:p>
            <a:fld id="{05A9CAFA-4CA3-4A6C-88C7-A2400BE18F24}" type="datetimeFigureOut">
              <a:rPr lang="en-US" smtClean="0"/>
              <a:t>3/6/2020</a:t>
            </a:fld>
            <a:endParaRPr lang="en-US"/>
          </a:p>
        </p:txBody>
      </p:sp>
      <p:sp>
        <p:nvSpPr>
          <p:cNvPr id="5" name="Footer Placeholder 4">
            <a:extLst>
              <a:ext uri="{FF2B5EF4-FFF2-40B4-BE49-F238E27FC236}">
                <a16:creationId xmlns="" xmlns:a16="http://schemas.microsoft.com/office/drawing/2014/main" id="{64F4B298-AD52-4620-B5DC-F3286BFD5A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03779E1-0304-4BE7-B8EC-45B9A1373F5C}"/>
              </a:ext>
            </a:extLst>
          </p:cNvPr>
          <p:cNvSpPr>
            <a:spLocks noGrp="1"/>
          </p:cNvSpPr>
          <p:nvPr>
            <p:ph type="sldNum" sz="quarter" idx="12"/>
          </p:nvPr>
        </p:nvSpPr>
        <p:spPr/>
        <p:txBody>
          <a:bodyPr/>
          <a:lstStyle/>
          <a:p>
            <a:fld id="{A30A8658-D64E-442A-B1C4-0DBDC723EC6C}" type="slidenum">
              <a:rPr lang="en-US" smtClean="0"/>
              <a:t>‹#›</a:t>
            </a:fld>
            <a:endParaRPr lang="en-US"/>
          </a:p>
        </p:txBody>
      </p:sp>
    </p:spTree>
    <p:extLst>
      <p:ext uri="{BB962C8B-B14F-4D97-AF65-F5344CB8AC3E}">
        <p14:creationId xmlns:p14="http://schemas.microsoft.com/office/powerpoint/2010/main" val="1108523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92E087-D97D-4801-8FDF-7E2C152C5E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1602979B-FA39-4CA1-81F3-DE5D8CE407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CC042C21-AF73-41E3-ABAA-252D20671E0E}"/>
              </a:ext>
            </a:extLst>
          </p:cNvPr>
          <p:cNvSpPr>
            <a:spLocks noGrp="1"/>
          </p:cNvSpPr>
          <p:nvPr>
            <p:ph type="dt" sz="half" idx="10"/>
          </p:nvPr>
        </p:nvSpPr>
        <p:spPr/>
        <p:txBody>
          <a:bodyPr/>
          <a:lstStyle/>
          <a:p>
            <a:fld id="{05A9CAFA-4CA3-4A6C-88C7-A2400BE18F24}" type="datetimeFigureOut">
              <a:rPr lang="en-US" smtClean="0"/>
              <a:t>3/6/2020</a:t>
            </a:fld>
            <a:endParaRPr lang="en-US"/>
          </a:p>
        </p:txBody>
      </p:sp>
      <p:sp>
        <p:nvSpPr>
          <p:cNvPr id="5" name="Footer Placeholder 4">
            <a:extLst>
              <a:ext uri="{FF2B5EF4-FFF2-40B4-BE49-F238E27FC236}">
                <a16:creationId xmlns="" xmlns:a16="http://schemas.microsoft.com/office/drawing/2014/main" id="{BAD70E7F-27FE-4242-8A62-F206B7A2FE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D818821-61DC-41B8-AA7C-89C4300F7D1B}"/>
              </a:ext>
            </a:extLst>
          </p:cNvPr>
          <p:cNvSpPr>
            <a:spLocks noGrp="1"/>
          </p:cNvSpPr>
          <p:nvPr>
            <p:ph type="sldNum" sz="quarter" idx="12"/>
          </p:nvPr>
        </p:nvSpPr>
        <p:spPr/>
        <p:txBody>
          <a:bodyPr/>
          <a:lstStyle/>
          <a:p>
            <a:fld id="{A30A8658-D64E-442A-B1C4-0DBDC723EC6C}" type="slidenum">
              <a:rPr lang="en-US" smtClean="0"/>
              <a:t>‹#›</a:t>
            </a:fld>
            <a:endParaRPr lang="en-US"/>
          </a:p>
        </p:txBody>
      </p:sp>
    </p:spTree>
    <p:extLst>
      <p:ext uri="{BB962C8B-B14F-4D97-AF65-F5344CB8AC3E}">
        <p14:creationId xmlns:p14="http://schemas.microsoft.com/office/powerpoint/2010/main" val="2301100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E8744D-8339-4B54-83B8-716747DC4C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E1AE2C3-D4D0-4420-9199-F44C9A73AA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1B4ACD0-1362-4886-8CBB-77A3C98535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F1059E7-CDE5-4166-8EC6-9E1A50D17FB1}"/>
              </a:ext>
            </a:extLst>
          </p:cNvPr>
          <p:cNvSpPr>
            <a:spLocks noGrp="1"/>
          </p:cNvSpPr>
          <p:nvPr>
            <p:ph type="dt" sz="half" idx="10"/>
          </p:nvPr>
        </p:nvSpPr>
        <p:spPr/>
        <p:txBody>
          <a:bodyPr/>
          <a:lstStyle/>
          <a:p>
            <a:fld id="{05A9CAFA-4CA3-4A6C-88C7-A2400BE18F24}" type="datetimeFigureOut">
              <a:rPr lang="en-US" smtClean="0"/>
              <a:t>3/6/2020</a:t>
            </a:fld>
            <a:endParaRPr lang="en-US"/>
          </a:p>
        </p:txBody>
      </p:sp>
      <p:sp>
        <p:nvSpPr>
          <p:cNvPr id="6" name="Footer Placeholder 5">
            <a:extLst>
              <a:ext uri="{FF2B5EF4-FFF2-40B4-BE49-F238E27FC236}">
                <a16:creationId xmlns="" xmlns:a16="http://schemas.microsoft.com/office/drawing/2014/main" id="{49CC11C4-10A1-4500-AE91-B104B58168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41A626C-2A5A-412E-A566-E4675608EBAC}"/>
              </a:ext>
            </a:extLst>
          </p:cNvPr>
          <p:cNvSpPr>
            <a:spLocks noGrp="1"/>
          </p:cNvSpPr>
          <p:nvPr>
            <p:ph type="sldNum" sz="quarter" idx="12"/>
          </p:nvPr>
        </p:nvSpPr>
        <p:spPr/>
        <p:txBody>
          <a:bodyPr/>
          <a:lstStyle/>
          <a:p>
            <a:fld id="{A30A8658-D64E-442A-B1C4-0DBDC723EC6C}" type="slidenum">
              <a:rPr lang="en-US" smtClean="0"/>
              <a:t>‹#›</a:t>
            </a:fld>
            <a:endParaRPr lang="en-US"/>
          </a:p>
        </p:txBody>
      </p:sp>
    </p:spTree>
    <p:extLst>
      <p:ext uri="{BB962C8B-B14F-4D97-AF65-F5344CB8AC3E}">
        <p14:creationId xmlns:p14="http://schemas.microsoft.com/office/powerpoint/2010/main" val="3064102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C65D1C-B78F-4A76-84A6-D1BBB4318E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20775FB-04BD-409D-BA33-672B3BBD23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96CA76F-C345-42FE-B1A8-7B20ECF37B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3332B0EA-137B-4DD7-B1D5-4BE05E2C0B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8800218-649C-4741-9AE4-0F07EFB899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BDDB178-1EFA-492B-9B5B-F6C857A5D47E}"/>
              </a:ext>
            </a:extLst>
          </p:cNvPr>
          <p:cNvSpPr>
            <a:spLocks noGrp="1"/>
          </p:cNvSpPr>
          <p:nvPr>
            <p:ph type="dt" sz="half" idx="10"/>
          </p:nvPr>
        </p:nvSpPr>
        <p:spPr/>
        <p:txBody>
          <a:bodyPr/>
          <a:lstStyle/>
          <a:p>
            <a:fld id="{05A9CAFA-4CA3-4A6C-88C7-A2400BE18F24}" type="datetimeFigureOut">
              <a:rPr lang="en-US" smtClean="0"/>
              <a:t>3/6/2020</a:t>
            </a:fld>
            <a:endParaRPr lang="en-US"/>
          </a:p>
        </p:txBody>
      </p:sp>
      <p:sp>
        <p:nvSpPr>
          <p:cNvPr id="8" name="Footer Placeholder 7">
            <a:extLst>
              <a:ext uri="{FF2B5EF4-FFF2-40B4-BE49-F238E27FC236}">
                <a16:creationId xmlns="" xmlns:a16="http://schemas.microsoft.com/office/drawing/2014/main" id="{41096113-2309-465D-9AA1-AB4E5A8251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3C82B1D3-4C17-42F1-9CDD-FC5E435B53DF}"/>
              </a:ext>
            </a:extLst>
          </p:cNvPr>
          <p:cNvSpPr>
            <a:spLocks noGrp="1"/>
          </p:cNvSpPr>
          <p:nvPr>
            <p:ph type="sldNum" sz="quarter" idx="12"/>
          </p:nvPr>
        </p:nvSpPr>
        <p:spPr/>
        <p:txBody>
          <a:bodyPr/>
          <a:lstStyle/>
          <a:p>
            <a:fld id="{A30A8658-D64E-442A-B1C4-0DBDC723EC6C}" type="slidenum">
              <a:rPr lang="en-US" smtClean="0"/>
              <a:t>‹#›</a:t>
            </a:fld>
            <a:endParaRPr lang="en-US"/>
          </a:p>
        </p:txBody>
      </p:sp>
    </p:spTree>
    <p:extLst>
      <p:ext uri="{BB962C8B-B14F-4D97-AF65-F5344CB8AC3E}">
        <p14:creationId xmlns:p14="http://schemas.microsoft.com/office/powerpoint/2010/main" val="1148049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8608C5-385B-4135-BDA8-9B5EF09F00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83126DA9-656A-4C91-B1F5-6F35D6D2C619}"/>
              </a:ext>
            </a:extLst>
          </p:cNvPr>
          <p:cNvSpPr>
            <a:spLocks noGrp="1"/>
          </p:cNvSpPr>
          <p:nvPr>
            <p:ph type="dt" sz="half" idx="10"/>
          </p:nvPr>
        </p:nvSpPr>
        <p:spPr/>
        <p:txBody>
          <a:bodyPr/>
          <a:lstStyle/>
          <a:p>
            <a:fld id="{05A9CAFA-4CA3-4A6C-88C7-A2400BE18F24}" type="datetimeFigureOut">
              <a:rPr lang="en-US" smtClean="0"/>
              <a:t>3/6/2020</a:t>
            </a:fld>
            <a:endParaRPr lang="en-US"/>
          </a:p>
        </p:txBody>
      </p:sp>
      <p:sp>
        <p:nvSpPr>
          <p:cNvPr id="4" name="Footer Placeholder 3">
            <a:extLst>
              <a:ext uri="{FF2B5EF4-FFF2-40B4-BE49-F238E27FC236}">
                <a16:creationId xmlns="" xmlns:a16="http://schemas.microsoft.com/office/drawing/2014/main" id="{507EABE5-7F50-4B30-B2DB-246C18F6EE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991A998F-E0CE-4C14-8B7C-F977BC8E4D0C}"/>
              </a:ext>
            </a:extLst>
          </p:cNvPr>
          <p:cNvSpPr>
            <a:spLocks noGrp="1"/>
          </p:cNvSpPr>
          <p:nvPr>
            <p:ph type="sldNum" sz="quarter" idx="12"/>
          </p:nvPr>
        </p:nvSpPr>
        <p:spPr/>
        <p:txBody>
          <a:bodyPr/>
          <a:lstStyle/>
          <a:p>
            <a:fld id="{A30A8658-D64E-442A-B1C4-0DBDC723EC6C}" type="slidenum">
              <a:rPr lang="en-US" smtClean="0"/>
              <a:t>‹#›</a:t>
            </a:fld>
            <a:endParaRPr lang="en-US"/>
          </a:p>
        </p:txBody>
      </p:sp>
    </p:spTree>
    <p:extLst>
      <p:ext uri="{BB962C8B-B14F-4D97-AF65-F5344CB8AC3E}">
        <p14:creationId xmlns:p14="http://schemas.microsoft.com/office/powerpoint/2010/main" val="2638304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F8601F0-E3D1-4FCC-BCD1-19D54B8A75B9}"/>
              </a:ext>
            </a:extLst>
          </p:cNvPr>
          <p:cNvSpPr>
            <a:spLocks noGrp="1"/>
          </p:cNvSpPr>
          <p:nvPr>
            <p:ph type="dt" sz="half" idx="10"/>
          </p:nvPr>
        </p:nvSpPr>
        <p:spPr/>
        <p:txBody>
          <a:bodyPr/>
          <a:lstStyle/>
          <a:p>
            <a:fld id="{05A9CAFA-4CA3-4A6C-88C7-A2400BE18F24}" type="datetimeFigureOut">
              <a:rPr lang="en-US" smtClean="0"/>
              <a:t>3/6/2020</a:t>
            </a:fld>
            <a:endParaRPr lang="en-US"/>
          </a:p>
        </p:txBody>
      </p:sp>
      <p:sp>
        <p:nvSpPr>
          <p:cNvPr id="3" name="Footer Placeholder 2">
            <a:extLst>
              <a:ext uri="{FF2B5EF4-FFF2-40B4-BE49-F238E27FC236}">
                <a16:creationId xmlns="" xmlns:a16="http://schemas.microsoft.com/office/drawing/2014/main" id="{DA640B54-1342-49A8-8F05-9C2703ED67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C158A350-9A5D-4A92-AA7F-F353B2F5FD0E}"/>
              </a:ext>
            </a:extLst>
          </p:cNvPr>
          <p:cNvSpPr>
            <a:spLocks noGrp="1"/>
          </p:cNvSpPr>
          <p:nvPr>
            <p:ph type="sldNum" sz="quarter" idx="12"/>
          </p:nvPr>
        </p:nvSpPr>
        <p:spPr/>
        <p:txBody>
          <a:bodyPr/>
          <a:lstStyle/>
          <a:p>
            <a:fld id="{A30A8658-D64E-442A-B1C4-0DBDC723EC6C}" type="slidenum">
              <a:rPr lang="en-US" smtClean="0"/>
              <a:t>‹#›</a:t>
            </a:fld>
            <a:endParaRPr lang="en-US"/>
          </a:p>
        </p:txBody>
      </p:sp>
    </p:spTree>
    <p:extLst>
      <p:ext uri="{BB962C8B-B14F-4D97-AF65-F5344CB8AC3E}">
        <p14:creationId xmlns:p14="http://schemas.microsoft.com/office/powerpoint/2010/main" val="1267671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E15226-3D88-43B3-8BD4-F58911587C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E0DA31C4-8488-48EC-B2BA-D1A623E490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9DECB805-5021-49B3-9451-0BB564F292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A4258E2-4994-46C0-8B9E-48D7DFF23013}"/>
              </a:ext>
            </a:extLst>
          </p:cNvPr>
          <p:cNvSpPr>
            <a:spLocks noGrp="1"/>
          </p:cNvSpPr>
          <p:nvPr>
            <p:ph type="dt" sz="half" idx="10"/>
          </p:nvPr>
        </p:nvSpPr>
        <p:spPr/>
        <p:txBody>
          <a:bodyPr/>
          <a:lstStyle/>
          <a:p>
            <a:fld id="{05A9CAFA-4CA3-4A6C-88C7-A2400BE18F24}" type="datetimeFigureOut">
              <a:rPr lang="en-US" smtClean="0"/>
              <a:t>3/6/2020</a:t>
            </a:fld>
            <a:endParaRPr lang="en-US"/>
          </a:p>
        </p:txBody>
      </p:sp>
      <p:sp>
        <p:nvSpPr>
          <p:cNvPr id="6" name="Footer Placeholder 5">
            <a:extLst>
              <a:ext uri="{FF2B5EF4-FFF2-40B4-BE49-F238E27FC236}">
                <a16:creationId xmlns="" xmlns:a16="http://schemas.microsoft.com/office/drawing/2014/main" id="{58EDD92A-0B11-4DC7-9338-DEAA6672E9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B60D162-8743-4297-8565-C413BF2EB624}"/>
              </a:ext>
            </a:extLst>
          </p:cNvPr>
          <p:cNvSpPr>
            <a:spLocks noGrp="1"/>
          </p:cNvSpPr>
          <p:nvPr>
            <p:ph type="sldNum" sz="quarter" idx="12"/>
          </p:nvPr>
        </p:nvSpPr>
        <p:spPr/>
        <p:txBody>
          <a:bodyPr/>
          <a:lstStyle/>
          <a:p>
            <a:fld id="{A30A8658-D64E-442A-B1C4-0DBDC723EC6C}" type="slidenum">
              <a:rPr lang="en-US" smtClean="0"/>
              <a:t>‹#›</a:t>
            </a:fld>
            <a:endParaRPr lang="en-US"/>
          </a:p>
        </p:txBody>
      </p:sp>
    </p:spTree>
    <p:extLst>
      <p:ext uri="{BB962C8B-B14F-4D97-AF65-F5344CB8AC3E}">
        <p14:creationId xmlns:p14="http://schemas.microsoft.com/office/powerpoint/2010/main" val="3745073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E752E6-4E70-4D77-9231-BD7B34383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86E6C39-F122-40B7-AEBE-B8E8394820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2AE2A8C7-BB1C-43F0-B4EE-6854EA1E62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B1BBE49-1CFC-4B6F-8E27-5CF0E0BFAA16}"/>
              </a:ext>
            </a:extLst>
          </p:cNvPr>
          <p:cNvSpPr>
            <a:spLocks noGrp="1"/>
          </p:cNvSpPr>
          <p:nvPr>
            <p:ph type="dt" sz="half" idx="10"/>
          </p:nvPr>
        </p:nvSpPr>
        <p:spPr/>
        <p:txBody>
          <a:bodyPr/>
          <a:lstStyle/>
          <a:p>
            <a:fld id="{05A9CAFA-4CA3-4A6C-88C7-A2400BE18F24}" type="datetimeFigureOut">
              <a:rPr lang="en-US" smtClean="0"/>
              <a:t>3/6/2020</a:t>
            </a:fld>
            <a:endParaRPr lang="en-US"/>
          </a:p>
        </p:txBody>
      </p:sp>
      <p:sp>
        <p:nvSpPr>
          <p:cNvPr id="6" name="Footer Placeholder 5">
            <a:extLst>
              <a:ext uri="{FF2B5EF4-FFF2-40B4-BE49-F238E27FC236}">
                <a16:creationId xmlns="" xmlns:a16="http://schemas.microsoft.com/office/drawing/2014/main" id="{E9F55A7B-FE50-450C-B997-0E561A7D08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8BAD57F-9CD0-496F-B814-7FD24056C20D}"/>
              </a:ext>
            </a:extLst>
          </p:cNvPr>
          <p:cNvSpPr>
            <a:spLocks noGrp="1"/>
          </p:cNvSpPr>
          <p:nvPr>
            <p:ph type="sldNum" sz="quarter" idx="12"/>
          </p:nvPr>
        </p:nvSpPr>
        <p:spPr/>
        <p:txBody>
          <a:bodyPr/>
          <a:lstStyle/>
          <a:p>
            <a:fld id="{A30A8658-D64E-442A-B1C4-0DBDC723EC6C}" type="slidenum">
              <a:rPr lang="en-US" smtClean="0"/>
              <a:t>‹#›</a:t>
            </a:fld>
            <a:endParaRPr lang="en-US"/>
          </a:p>
        </p:txBody>
      </p:sp>
    </p:spTree>
    <p:extLst>
      <p:ext uri="{BB962C8B-B14F-4D97-AF65-F5344CB8AC3E}">
        <p14:creationId xmlns:p14="http://schemas.microsoft.com/office/powerpoint/2010/main" val="384370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0EDA58F-9A12-4CC9-BDF9-DB0F8D195A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88436050-6815-4951-B0D7-11F0561CC4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F8251BB-D117-46B7-A237-EA6A998D57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A9CAFA-4CA3-4A6C-88C7-A2400BE18F24}" type="datetimeFigureOut">
              <a:rPr lang="en-US" smtClean="0"/>
              <a:t>3/6/2020</a:t>
            </a:fld>
            <a:endParaRPr lang="en-US"/>
          </a:p>
        </p:txBody>
      </p:sp>
      <p:sp>
        <p:nvSpPr>
          <p:cNvPr id="5" name="Footer Placeholder 4">
            <a:extLst>
              <a:ext uri="{FF2B5EF4-FFF2-40B4-BE49-F238E27FC236}">
                <a16:creationId xmlns="" xmlns:a16="http://schemas.microsoft.com/office/drawing/2014/main" id="{F970723D-DA21-4206-9410-3058A0B53F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1D4B7AF8-156D-4340-B988-6C29ACB30D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0A8658-D64E-442A-B1C4-0DBDC723EC6C}" type="slidenum">
              <a:rPr lang="en-US" smtClean="0"/>
              <a:t>‹#›</a:t>
            </a:fld>
            <a:endParaRPr lang="en-US"/>
          </a:p>
        </p:txBody>
      </p:sp>
    </p:spTree>
    <p:extLst>
      <p:ext uri="{BB962C8B-B14F-4D97-AF65-F5344CB8AC3E}">
        <p14:creationId xmlns:p14="http://schemas.microsoft.com/office/powerpoint/2010/main" val="4275544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2A79A6-4EC6-44E7-8D56-9928928C53B4}"/>
              </a:ext>
            </a:extLst>
          </p:cNvPr>
          <p:cNvSpPr>
            <a:spLocks noGrp="1"/>
          </p:cNvSpPr>
          <p:nvPr>
            <p:ph type="ctrTitle"/>
          </p:nvPr>
        </p:nvSpPr>
        <p:spPr>
          <a:xfrm>
            <a:off x="1524000" y="1710267"/>
            <a:ext cx="9144000" cy="2387600"/>
          </a:xfrm>
        </p:spPr>
        <p:txBody>
          <a:bodyPr>
            <a:normAutofit/>
          </a:bodyPr>
          <a:lstStyle/>
          <a:p>
            <a:r>
              <a:rPr lang="en-US" sz="12000" u="sng" dirty="0">
                <a:latin typeface="Bahnschrift Condensed" panose="020B0502040204020203" pitchFamily="34" charset="0"/>
              </a:rPr>
              <a:t>Photography</a:t>
            </a:r>
          </a:p>
        </p:txBody>
      </p:sp>
    </p:spTree>
    <p:extLst>
      <p:ext uri="{BB962C8B-B14F-4D97-AF65-F5344CB8AC3E}">
        <p14:creationId xmlns:p14="http://schemas.microsoft.com/office/powerpoint/2010/main" val="713486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C55219-12E7-4F1B-A482-9DFE85F833AD}"/>
              </a:ext>
            </a:extLst>
          </p:cNvPr>
          <p:cNvSpPr>
            <a:spLocks noGrp="1"/>
          </p:cNvSpPr>
          <p:nvPr>
            <p:ph type="title"/>
          </p:nvPr>
        </p:nvSpPr>
        <p:spPr/>
        <p:txBody>
          <a:bodyPr>
            <a:normAutofit fontScale="90000"/>
          </a:bodyPr>
          <a:lstStyle/>
          <a:p>
            <a:r>
              <a:rPr lang="en-US" sz="6000" b="1" dirty="0"/>
              <a:t>Triangles</a:t>
            </a:r>
            <a:r>
              <a:rPr lang="en-US" b="1" dirty="0"/>
              <a:t/>
            </a:r>
            <a:br>
              <a:rPr lang="en-US" b="1" dirty="0"/>
            </a:br>
            <a:endParaRPr lang="en-US" dirty="0"/>
          </a:p>
        </p:txBody>
      </p:sp>
      <p:sp>
        <p:nvSpPr>
          <p:cNvPr id="3" name="Content Placeholder 2">
            <a:extLst>
              <a:ext uri="{FF2B5EF4-FFF2-40B4-BE49-F238E27FC236}">
                <a16:creationId xmlns="" xmlns:a16="http://schemas.microsoft.com/office/drawing/2014/main" id="{FBE1F188-8A72-4D7E-BAD0-979A8FE7567D}"/>
              </a:ext>
            </a:extLst>
          </p:cNvPr>
          <p:cNvSpPr>
            <a:spLocks noGrp="1"/>
          </p:cNvSpPr>
          <p:nvPr>
            <p:ph idx="1"/>
          </p:nvPr>
        </p:nvSpPr>
        <p:spPr>
          <a:xfrm>
            <a:off x="838200" y="1278467"/>
            <a:ext cx="10515600" cy="4898496"/>
          </a:xfrm>
        </p:spPr>
        <p:txBody>
          <a:bodyPr/>
          <a:lstStyle/>
          <a:p>
            <a:pPr fontAlgn="base"/>
            <a:r>
              <a:rPr lang="en-US" dirty="0"/>
              <a:t>Geometrical symbols help to control the flow of the picture. They build a basic framework for the viewer to follow, and create some dynamic movement because symbols like triangles or circles aren’t a dead end.</a:t>
            </a:r>
            <a:br>
              <a:rPr lang="en-US" dirty="0"/>
            </a:br>
            <a:endParaRPr lang="en-US" dirty="0"/>
          </a:p>
        </p:txBody>
      </p:sp>
      <p:pic>
        <p:nvPicPr>
          <p:cNvPr id="4" name="Picture 3">
            <a:extLst>
              <a:ext uri="{FF2B5EF4-FFF2-40B4-BE49-F238E27FC236}">
                <a16:creationId xmlns="" xmlns:a16="http://schemas.microsoft.com/office/drawing/2014/main" id="{B6693069-3E65-444B-BECF-B4586FB65C81}"/>
              </a:ext>
            </a:extLst>
          </p:cNvPr>
          <p:cNvPicPr>
            <a:picLocks noChangeAspect="1"/>
          </p:cNvPicPr>
          <p:nvPr/>
        </p:nvPicPr>
        <p:blipFill>
          <a:blip r:embed="rId2"/>
          <a:stretch>
            <a:fillRect/>
          </a:stretch>
        </p:blipFill>
        <p:spPr>
          <a:xfrm>
            <a:off x="3530600" y="2604030"/>
            <a:ext cx="6121400" cy="4055428"/>
          </a:xfrm>
          <a:prstGeom prst="rect">
            <a:avLst/>
          </a:prstGeom>
        </p:spPr>
      </p:pic>
    </p:spTree>
    <p:extLst>
      <p:ext uri="{BB962C8B-B14F-4D97-AF65-F5344CB8AC3E}">
        <p14:creationId xmlns:p14="http://schemas.microsoft.com/office/powerpoint/2010/main" val="441291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EF5FA2-30A3-46A8-961F-7C4BE667BA99}"/>
              </a:ext>
            </a:extLst>
          </p:cNvPr>
          <p:cNvSpPr>
            <a:spLocks noGrp="1"/>
          </p:cNvSpPr>
          <p:nvPr>
            <p:ph type="title"/>
          </p:nvPr>
        </p:nvSpPr>
        <p:spPr>
          <a:xfrm>
            <a:off x="838200" y="365126"/>
            <a:ext cx="10515600" cy="659342"/>
          </a:xfrm>
        </p:spPr>
        <p:txBody>
          <a:bodyPr>
            <a:normAutofit fontScale="90000"/>
          </a:bodyPr>
          <a:lstStyle/>
          <a:p>
            <a:r>
              <a:rPr lang="en-US" b="1" dirty="0"/>
              <a:t>Rule of Odds</a:t>
            </a:r>
          </a:p>
        </p:txBody>
      </p:sp>
      <p:sp>
        <p:nvSpPr>
          <p:cNvPr id="3" name="Content Placeholder 2">
            <a:extLst>
              <a:ext uri="{FF2B5EF4-FFF2-40B4-BE49-F238E27FC236}">
                <a16:creationId xmlns="" xmlns:a16="http://schemas.microsoft.com/office/drawing/2014/main" id="{21707471-3545-47B6-BEF0-AE0B05C69E14}"/>
              </a:ext>
            </a:extLst>
          </p:cNvPr>
          <p:cNvSpPr>
            <a:spLocks noGrp="1"/>
          </p:cNvSpPr>
          <p:nvPr>
            <p:ph idx="1"/>
          </p:nvPr>
        </p:nvSpPr>
        <p:spPr>
          <a:xfrm>
            <a:off x="838200" y="1024468"/>
            <a:ext cx="10515600" cy="5152495"/>
          </a:xfrm>
        </p:spPr>
        <p:txBody>
          <a:bodyPr/>
          <a:lstStyle/>
          <a:p>
            <a:r>
              <a:rPr lang="en-US" dirty="0"/>
              <a:t>The picture in the previous slide shows an example of three subjects that form a triangle. But it’s not only three subjects that are pleasant for a viewer—5 or even 7 points of interest can increase the aesthetic value of the image tremendously. </a:t>
            </a:r>
          </a:p>
          <a:p>
            <a:pPr fontAlgn="base"/>
            <a:r>
              <a:rPr lang="en-US" dirty="0"/>
              <a:t>The psychology behind this odd rule is that even subjects are easy to organize, easy to pair (2,4,6 etc.), and this is an uninteresting task for our brain.</a:t>
            </a:r>
          </a:p>
          <a:p>
            <a:pPr marL="0" indent="0">
              <a:buNone/>
            </a:pPr>
            <a:r>
              <a:rPr lang="en-US" dirty="0"/>
              <a:t/>
            </a:r>
            <a:br>
              <a:rPr lang="en-US" dirty="0"/>
            </a:br>
            <a:endParaRPr lang="en-US" dirty="0"/>
          </a:p>
        </p:txBody>
      </p:sp>
    </p:spTree>
    <p:extLst>
      <p:ext uri="{BB962C8B-B14F-4D97-AF65-F5344CB8AC3E}">
        <p14:creationId xmlns:p14="http://schemas.microsoft.com/office/powerpoint/2010/main" val="1196709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E3EE7AD1-D492-4381-937B-51DDFABA246A}"/>
              </a:ext>
            </a:extLst>
          </p:cNvPr>
          <p:cNvPicPr>
            <a:picLocks noGrp="1" noChangeAspect="1"/>
          </p:cNvPicPr>
          <p:nvPr>
            <p:ph idx="1"/>
          </p:nvPr>
        </p:nvPicPr>
        <p:blipFill>
          <a:blip r:embed="rId2"/>
          <a:stretch>
            <a:fillRect/>
          </a:stretch>
        </p:blipFill>
        <p:spPr>
          <a:xfrm>
            <a:off x="2057958" y="753797"/>
            <a:ext cx="8076083" cy="5350405"/>
          </a:xfrm>
          <a:prstGeom prst="rect">
            <a:avLst/>
          </a:prstGeom>
        </p:spPr>
      </p:pic>
    </p:spTree>
    <p:extLst>
      <p:ext uri="{BB962C8B-B14F-4D97-AF65-F5344CB8AC3E}">
        <p14:creationId xmlns:p14="http://schemas.microsoft.com/office/powerpoint/2010/main" val="4244685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945720-8734-4A39-9FBC-0EE7D257C7D4}"/>
              </a:ext>
            </a:extLst>
          </p:cNvPr>
          <p:cNvSpPr>
            <a:spLocks noGrp="1"/>
          </p:cNvSpPr>
          <p:nvPr>
            <p:ph type="title"/>
          </p:nvPr>
        </p:nvSpPr>
        <p:spPr>
          <a:xfrm>
            <a:off x="838200" y="365126"/>
            <a:ext cx="10515600" cy="947208"/>
          </a:xfrm>
        </p:spPr>
        <p:txBody>
          <a:bodyPr/>
          <a:lstStyle/>
          <a:p>
            <a:r>
              <a:rPr lang="en-US" b="1" dirty="0"/>
              <a:t>Breaking Symmetry </a:t>
            </a:r>
          </a:p>
        </p:txBody>
      </p:sp>
      <p:sp>
        <p:nvSpPr>
          <p:cNvPr id="3" name="Content Placeholder 2">
            <a:extLst>
              <a:ext uri="{FF2B5EF4-FFF2-40B4-BE49-F238E27FC236}">
                <a16:creationId xmlns="" xmlns:a16="http://schemas.microsoft.com/office/drawing/2014/main" id="{FBDCBF5B-1AA8-4DD5-B0EF-4FFF15D98208}"/>
              </a:ext>
            </a:extLst>
          </p:cNvPr>
          <p:cNvSpPr>
            <a:spLocks noGrp="1"/>
          </p:cNvSpPr>
          <p:nvPr>
            <p:ph idx="1"/>
          </p:nvPr>
        </p:nvSpPr>
        <p:spPr>
          <a:xfrm>
            <a:off x="838200" y="1430867"/>
            <a:ext cx="10515600" cy="4746096"/>
          </a:xfrm>
        </p:spPr>
        <p:txBody>
          <a:bodyPr/>
          <a:lstStyle/>
          <a:p>
            <a:r>
              <a:rPr lang="en-US" dirty="0"/>
              <a:t>Having a symmetrical picture is a nice achievement, but a picture that is 100% symmetrical is too easy to comprehend. In order to make it more </a:t>
            </a:r>
            <a:r>
              <a:rPr lang="en-US" dirty="0" smtClean="0"/>
              <a:t>interesting, </a:t>
            </a:r>
            <a:r>
              <a:rPr lang="en-US" dirty="0"/>
              <a:t>you can simply use a subject very slightly off the sectional plane.</a:t>
            </a:r>
          </a:p>
        </p:txBody>
      </p:sp>
    </p:spTree>
    <p:extLst>
      <p:ext uri="{BB962C8B-B14F-4D97-AF65-F5344CB8AC3E}">
        <p14:creationId xmlns:p14="http://schemas.microsoft.com/office/powerpoint/2010/main" val="1187319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2958215D-8B04-41E7-9343-71E7432BAD00}"/>
              </a:ext>
            </a:extLst>
          </p:cNvPr>
          <p:cNvPicPr>
            <a:picLocks noGrp="1" noChangeAspect="1"/>
          </p:cNvPicPr>
          <p:nvPr>
            <p:ph idx="1"/>
          </p:nvPr>
        </p:nvPicPr>
        <p:blipFill>
          <a:blip r:embed="rId2"/>
          <a:stretch>
            <a:fillRect/>
          </a:stretch>
        </p:blipFill>
        <p:spPr>
          <a:xfrm>
            <a:off x="1933552" y="655769"/>
            <a:ext cx="8324895" cy="5546461"/>
          </a:xfrm>
          <a:prstGeom prst="rect">
            <a:avLst/>
          </a:prstGeom>
        </p:spPr>
      </p:pic>
    </p:spTree>
    <p:extLst>
      <p:ext uri="{BB962C8B-B14F-4D97-AF65-F5344CB8AC3E}">
        <p14:creationId xmlns:p14="http://schemas.microsoft.com/office/powerpoint/2010/main" val="1972424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62F62D-A365-4027-AEE4-285A49BB0B3F}"/>
              </a:ext>
            </a:extLst>
          </p:cNvPr>
          <p:cNvSpPr>
            <a:spLocks noGrp="1"/>
          </p:cNvSpPr>
          <p:nvPr>
            <p:ph type="title"/>
          </p:nvPr>
        </p:nvSpPr>
        <p:spPr>
          <a:xfrm>
            <a:off x="838200" y="215899"/>
            <a:ext cx="10515600" cy="930275"/>
          </a:xfrm>
        </p:spPr>
        <p:txBody>
          <a:bodyPr/>
          <a:lstStyle/>
          <a:p>
            <a:r>
              <a:rPr lang="en-US" b="1" dirty="0"/>
              <a:t>Compositional </a:t>
            </a:r>
            <a:r>
              <a:rPr lang="en-US" b="1" dirty="0" smtClean="0"/>
              <a:t>Elements </a:t>
            </a:r>
            <a:r>
              <a:rPr lang="en-US" b="1" smtClean="0"/>
              <a:t>&amp; Principles</a:t>
            </a:r>
            <a:endParaRPr lang="en-US" b="1" dirty="0"/>
          </a:p>
        </p:txBody>
      </p:sp>
      <p:sp>
        <p:nvSpPr>
          <p:cNvPr id="3" name="Content Placeholder 2">
            <a:extLst>
              <a:ext uri="{FF2B5EF4-FFF2-40B4-BE49-F238E27FC236}">
                <a16:creationId xmlns="" xmlns:a16="http://schemas.microsoft.com/office/drawing/2014/main" id="{A0EE4BF6-60CD-4D59-ABC3-94B746573F59}"/>
              </a:ext>
            </a:extLst>
          </p:cNvPr>
          <p:cNvSpPr>
            <a:spLocks noGrp="1"/>
          </p:cNvSpPr>
          <p:nvPr>
            <p:ph idx="1"/>
          </p:nvPr>
        </p:nvSpPr>
        <p:spPr>
          <a:xfrm>
            <a:off x="838200" y="1329267"/>
            <a:ext cx="10515600" cy="4881563"/>
          </a:xfrm>
        </p:spPr>
        <p:txBody>
          <a:bodyPr>
            <a:normAutofit lnSpcReduction="10000"/>
          </a:bodyPr>
          <a:lstStyle/>
          <a:p>
            <a:r>
              <a:rPr lang="en-US" dirty="0"/>
              <a:t>Points</a:t>
            </a:r>
          </a:p>
          <a:p>
            <a:r>
              <a:rPr lang="en-US" dirty="0"/>
              <a:t>Lines</a:t>
            </a:r>
          </a:p>
          <a:p>
            <a:r>
              <a:rPr lang="en-US" dirty="0"/>
              <a:t>Shapes</a:t>
            </a:r>
          </a:p>
          <a:p>
            <a:r>
              <a:rPr lang="en-US" dirty="0"/>
              <a:t>Texture</a:t>
            </a:r>
          </a:p>
          <a:p>
            <a:r>
              <a:rPr lang="en-US" dirty="0"/>
              <a:t>Color</a:t>
            </a:r>
          </a:p>
          <a:p>
            <a:r>
              <a:rPr lang="en-US" dirty="0"/>
              <a:t>Tone</a:t>
            </a:r>
          </a:p>
          <a:p>
            <a:r>
              <a:rPr lang="en-US" dirty="0"/>
              <a:t>Distance </a:t>
            </a:r>
          </a:p>
          <a:p>
            <a:r>
              <a:rPr lang="en-US" dirty="0"/>
              <a:t>Balance</a:t>
            </a:r>
          </a:p>
          <a:p>
            <a:r>
              <a:rPr lang="en-US" dirty="0"/>
              <a:t>Space</a:t>
            </a:r>
          </a:p>
          <a:p>
            <a:r>
              <a:rPr lang="en-US" dirty="0"/>
              <a:t>Patterns</a:t>
            </a:r>
          </a:p>
        </p:txBody>
      </p:sp>
    </p:spTree>
    <p:extLst>
      <p:ext uri="{BB962C8B-B14F-4D97-AF65-F5344CB8AC3E}">
        <p14:creationId xmlns:p14="http://schemas.microsoft.com/office/powerpoint/2010/main" val="3864526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C77F64-FCE5-475F-BF41-C1459C81EF4E}"/>
              </a:ext>
            </a:extLst>
          </p:cNvPr>
          <p:cNvSpPr>
            <a:spLocks noGrp="1"/>
          </p:cNvSpPr>
          <p:nvPr>
            <p:ph type="title"/>
          </p:nvPr>
        </p:nvSpPr>
        <p:spPr>
          <a:xfrm>
            <a:off x="838200" y="365126"/>
            <a:ext cx="10515600" cy="735542"/>
          </a:xfrm>
        </p:spPr>
        <p:txBody>
          <a:bodyPr/>
          <a:lstStyle/>
          <a:p>
            <a:r>
              <a:rPr lang="en-US" dirty="0"/>
              <a:t>Points</a:t>
            </a:r>
          </a:p>
        </p:txBody>
      </p:sp>
      <p:sp>
        <p:nvSpPr>
          <p:cNvPr id="3" name="Content Placeholder 2">
            <a:extLst>
              <a:ext uri="{FF2B5EF4-FFF2-40B4-BE49-F238E27FC236}">
                <a16:creationId xmlns="" xmlns:a16="http://schemas.microsoft.com/office/drawing/2014/main" id="{5FA7DD31-548B-464F-8FC2-A46BEC3B60B6}"/>
              </a:ext>
            </a:extLst>
          </p:cNvPr>
          <p:cNvSpPr>
            <a:spLocks noGrp="1"/>
          </p:cNvSpPr>
          <p:nvPr>
            <p:ph idx="1"/>
          </p:nvPr>
        </p:nvSpPr>
        <p:spPr>
          <a:xfrm>
            <a:off x="838200" y="1202267"/>
            <a:ext cx="10515600" cy="4974696"/>
          </a:xfrm>
        </p:spPr>
        <p:txBody>
          <a:bodyPr/>
          <a:lstStyle/>
          <a:p>
            <a:r>
              <a:rPr lang="en-US" dirty="0"/>
              <a:t>The simplest element of composition is a point.</a:t>
            </a:r>
          </a:p>
          <a:p>
            <a:r>
              <a:rPr lang="en-US" dirty="0"/>
              <a:t>Points are a bit deceptive; mathematically, they have zero dimensions. Photographically, we’re a bit more lenient. A point is just a small area of interest in a photo, or the intersection between areas of interest.</a:t>
            </a:r>
          </a:p>
          <a:p>
            <a:r>
              <a:rPr lang="en-US" dirty="0"/>
              <a:t>Stars in the sky in a photograph are “points,” and so is an out-of-focus light in the background. The same is true of the spot where two mountains meet one another, creating an intersection that pulls at the viewer’s eye.</a:t>
            </a:r>
          </a:p>
          <a:p>
            <a:endParaRPr lang="en-US" dirty="0"/>
          </a:p>
        </p:txBody>
      </p:sp>
    </p:spTree>
    <p:extLst>
      <p:ext uri="{BB962C8B-B14F-4D97-AF65-F5344CB8AC3E}">
        <p14:creationId xmlns:p14="http://schemas.microsoft.com/office/powerpoint/2010/main" val="1875516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43B21C22-8CD6-4CE3-ADCD-8BE66C9616A2}"/>
              </a:ext>
            </a:extLst>
          </p:cNvPr>
          <p:cNvPicPr>
            <a:picLocks noGrp="1" noChangeAspect="1"/>
          </p:cNvPicPr>
          <p:nvPr>
            <p:ph idx="1"/>
          </p:nvPr>
        </p:nvPicPr>
        <p:blipFill>
          <a:blip r:embed="rId2"/>
          <a:stretch>
            <a:fillRect/>
          </a:stretch>
        </p:blipFill>
        <p:spPr>
          <a:xfrm>
            <a:off x="1971675" y="677863"/>
            <a:ext cx="8248650" cy="5499100"/>
          </a:xfrm>
          <a:prstGeom prst="rect">
            <a:avLst/>
          </a:prstGeom>
        </p:spPr>
      </p:pic>
    </p:spTree>
    <p:extLst>
      <p:ext uri="{BB962C8B-B14F-4D97-AF65-F5344CB8AC3E}">
        <p14:creationId xmlns:p14="http://schemas.microsoft.com/office/powerpoint/2010/main" val="1505489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A932B5-F165-4681-9E50-4723C5F76E72}"/>
              </a:ext>
            </a:extLst>
          </p:cNvPr>
          <p:cNvSpPr>
            <a:spLocks noGrp="1"/>
          </p:cNvSpPr>
          <p:nvPr>
            <p:ph type="title"/>
          </p:nvPr>
        </p:nvSpPr>
        <p:spPr>
          <a:xfrm>
            <a:off x="838200" y="365126"/>
            <a:ext cx="10515600" cy="659342"/>
          </a:xfrm>
        </p:spPr>
        <p:txBody>
          <a:bodyPr>
            <a:normAutofit fontScale="90000"/>
          </a:bodyPr>
          <a:lstStyle/>
          <a:p>
            <a:r>
              <a:rPr lang="en-US" dirty="0"/>
              <a:t>Lines</a:t>
            </a:r>
          </a:p>
        </p:txBody>
      </p:sp>
      <p:sp>
        <p:nvSpPr>
          <p:cNvPr id="3" name="Content Placeholder 2">
            <a:extLst>
              <a:ext uri="{FF2B5EF4-FFF2-40B4-BE49-F238E27FC236}">
                <a16:creationId xmlns="" xmlns:a16="http://schemas.microsoft.com/office/drawing/2014/main" id="{E8508540-332C-40F4-A02F-11CE4D08B021}"/>
              </a:ext>
            </a:extLst>
          </p:cNvPr>
          <p:cNvSpPr>
            <a:spLocks noGrp="1"/>
          </p:cNvSpPr>
          <p:nvPr>
            <p:ph idx="1"/>
          </p:nvPr>
        </p:nvSpPr>
        <p:spPr>
          <a:xfrm>
            <a:off x="838200" y="1024468"/>
            <a:ext cx="10515600" cy="5152495"/>
          </a:xfrm>
        </p:spPr>
        <p:txBody>
          <a:bodyPr/>
          <a:lstStyle/>
          <a:p>
            <a:r>
              <a:rPr lang="en-US" sz="2400" dirty="0"/>
              <a:t>lines are more like a path for a viewer to follow. Or, they are a boundary: the division between sky and ground, for example.</a:t>
            </a:r>
          </a:p>
          <a:p>
            <a:r>
              <a:rPr lang="en-US" sz="2400" dirty="0"/>
              <a:t>Like points, lines in photography are not defined as rigidly as lines in geometry. Photographically, anything that connects two parts of a photo or stretches across your composition is a line. That includes a curved road or a jagged mountain ridge, for example. Even the fuzzy, lightly defined edge of a cloud is usually a line.</a:t>
            </a:r>
          </a:p>
          <a:p>
            <a:r>
              <a:rPr lang="en-US" sz="2400" dirty="0"/>
              <a:t>Lines also serve an important function of </a:t>
            </a:r>
            <a:r>
              <a:rPr lang="en-US" sz="2400" i="1" dirty="0"/>
              <a:t>connecting</a:t>
            </a:r>
            <a:r>
              <a:rPr lang="en-US" sz="2400" dirty="0"/>
              <a:t> two different elements of your photo. They can give an image structure, which is a crucial part of making an image feel deliberate and intentional. A path leading from foreground to background has a way of making the image feel connected.</a:t>
            </a:r>
          </a:p>
          <a:p>
            <a:endParaRPr lang="en-US" dirty="0"/>
          </a:p>
        </p:txBody>
      </p:sp>
    </p:spTree>
    <p:extLst>
      <p:ext uri="{BB962C8B-B14F-4D97-AF65-F5344CB8AC3E}">
        <p14:creationId xmlns:p14="http://schemas.microsoft.com/office/powerpoint/2010/main" val="3809880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276DD666-7F7E-49CC-96D7-BE342303BF0F}"/>
              </a:ext>
            </a:extLst>
          </p:cNvPr>
          <p:cNvPicPr>
            <a:picLocks noGrp="1" noChangeAspect="1"/>
          </p:cNvPicPr>
          <p:nvPr>
            <p:ph idx="1"/>
          </p:nvPr>
        </p:nvPicPr>
        <p:blipFill>
          <a:blip r:embed="rId2"/>
          <a:stretch>
            <a:fillRect/>
          </a:stretch>
        </p:blipFill>
        <p:spPr>
          <a:xfrm>
            <a:off x="1833634" y="582983"/>
            <a:ext cx="8524731" cy="5692034"/>
          </a:xfrm>
          <a:prstGeom prst="rect">
            <a:avLst/>
          </a:prstGeom>
        </p:spPr>
      </p:pic>
    </p:spTree>
    <p:extLst>
      <p:ext uri="{BB962C8B-B14F-4D97-AF65-F5344CB8AC3E}">
        <p14:creationId xmlns:p14="http://schemas.microsoft.com/office/powerpoint/2010/main" val="2106639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F9290A-AA90-4A82-BAC5-A37FAD5432D9}"/>
              </a:ext>
            </a:extLst>
          </p:cNvPr>
          <p:cNvSpPr>
            <a:spLocks noGrp="1"/>
          </p:cNvSpPr>
          <p:nvPr>
            <p:ph type="title"/>
          </p:nvPr>
        </p:nvSpPr>
        <p:spPr>
          <a:xfrm>
            <a:off x="838200" y="365126"/>
            <a:ext cx="10515600" cy="871008"/>
          </a:xfrm>
        </p:spPr>
        <p:txBody>
          <a:bodyPr/>
          <a:lstStyle/>
          <a:p>
            <a:r>
              <a:rPr lang="en-US" b="1" dirty="0">
                <a:latin typeface="+mn-lt"/>
              </a:rPr>
              <a:t>What is Photography</a:t>
            </a:r>
          </a:p>
        </p:txBody>
      </p:sp>
      <p:sp>
        <p:nvSpPr>
          <p:cNvPr id="3" name="Content Placeholder 2">
            <a:extLst>
              <a:ext uri="{FF2B5EF4-FFF2-40B4-BE49-F238E27FC236}">
                <a16:creationId xmlns="" xmlns:a16="http://schemas.microsoft.com/office/drawing/2014/main" id="{31659247-AE38-4BB4-96DB-6E4D140F25DF}"/>
              </a:ext>
            </a:extLst>
          </p:cNvPr>
          <p:cNvSpPr>
            <a:spLocks noGrp="1"/>
          </p:cNvSpPr>
          <p:nvPr>
            <p:ph idx="1"/>
          </p:nvPr>
        </p:nvSpPr>
        <p:spPr>
          <a:xfrm>
            <a:off x="838200" y="1236134"/>
            <a:ext cx="10515600" cy="4940829"/>
          </a:xfrm>
        </p:spPr>
        <p:txBody>
          <a:bodyPr/>
          <a:lstStyle/>
          <a:p>
            <a:r>
              <a:rPr lang="en-US" dirty="0"/>
              <a:t>the word </a:t>
            </a:r>
            <a:r>
              <a:rPr lang="en-US" b="1" dirty="0"/>
              <a:t>photography literally means</a:t>
            </a:r>
            <a:r>
              <a:rPr lang="en-US" dirty="0"/>
              <a:t> "light-writing," although a more accurate description </a:t>
            </a:r>
            <a:r>
              <a:rPr lang="en-US" b="1" dirty="0"/>
              <a:t>would</a:t>
            </a:r>
            <a:r>
              <a:rPr lang="en-US" dirty="0"/>
              <a:t> be "light-drawing.“</a:t>
            </a:r>
          </a:p>
          <a:p>
            <a:r>
              <a:rPr lang="en-US" dirty="0"/>
              <a:t>Can be considered as both Science and Art</a:t>
            </a:r>
          </a:p>
          <a:p>
            <a:endParaRPr lang="en-US" dirty="0"/>
          </a:p>
          <a:p>
            <a:pPr marL="0" indent="0">
              <a:buNone/>
            </a:pPr>
            <a:r>
              <a:rPr lang="en-US" b="1" dirty="0"/>
              <a:t>What is a Camera</a:t>
            </a:r>
          </a:p>
          <a:p>
            <a:r>
              <a:rPr lang="en-US" dirty="0"/>
              <a:t>Camera obscura. a dark room (or box) with a small hole in one side, through which an inverted image of the view outside is projected onto the opposite wall, screen, or mirror. The image is then traced.</a:t>
            </a:r>
          </a:p>
        </p:txBody>
      </p:sp>
    </p:spTree>
    <p:extLst>
      <p:ext uri="{BB962C8B-B14F-4D97-AF65-F5344CB8AC3E}">
        <p14:creationId xmlns:p14="http://schemas.microsoft.com/office/powerpoint/2010/main" val="2032093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DD3060-8E58-44C0-B8CF-54FAAC351CBA}"/>
              </a:ext>
            </a:extLst>
          </p:cNvPr>
          <p:cNvSpPr>
            <a:spLocks noGrp="1"/>
          </p:cNvSpPr>
          <p:nvPr>
            <p:ph type="title"/>
          </p:nvPr>
        </p:nvSpPr>
        <p:spPr>
          <a:xfrm>
            <a:off x="838200" y="365126"/>
            <a:ext cx="10515600" cy="379942"/>
          </a:xfrm>
        </p:spPr>
        <p:txBody>
          <a:bodyPr>
            <a:normAutofit fontScale="90000"/>
          </a:bodyPr>
          <a:lstStyle/>
          <a:p>
            <a:r>
              <a:rPr lang="en-US" dirty="0"/>
              <a:t>Shapes</a:t>
            </a:r>
          </a:p>
        </p:txBody>
      </p:sp>
      <p:sp>
        <p:nvSpPr>
          <p:cNvPr id="3" name="Content Placeholder 2">
            <a:extLst>
              <a:ext uri="{FF2B5EF4-FFF2-40B4-BE49-F238E27FC236}">
                <a16:creationId xmlns="" xmlns:a16="http://schemas.microsoft.com/office/drawing/2014/main" id="{CEF5E0BB-7FD2-4967-9537-21273F5D9899}"/>
              </a:ext>
            </a:extLst>
          </p:cNvPr>
          <p:cNvSpPr>
            <a:spLocks noGrp="1"/>
          </p:cNvSpPr>
          <p:nvPr>
            <p:ph idx="1"/>
          </p:nvPr>
        </p:nvSpPr>
        <p:spPr>
          <a:xfrm>
            <a:off x="838200" y="897467"/>
            <a:ext cx="10515600" cy="5279496"/>
          </a:xfrm>
        </p:spPr>
        <p:txBody>
          <a:bodyPr>
            <a:normAutofit/>
          </a:bodyPr>
          <a:lstStyle/>
          <a:p>
            <a:r>
              <a:rPr lang="en-US" sz="2400" dirty="0"/>
              <a:t>Shapes can be anything, from the crescent moon to the shape of a smiling face. Each variety of shape has its own emotional impact on a photo, and it’s impossible to generalize. A circle might be peaceful, a heart evocative, a triangle dynamic, and so on – but the only thing to be said about every shape is that they have the power to attract our attention.</a:t>
            </a:r>
          </a:p>
          <a:p>
            <a:r>
              <a:rPr lang="en-US" sz="2400" dirty="0"/>
              <a:t>shapes are more conceptual, like a curved cloud over a curved valley that gives the entire photo a circular composition. Both types of shapes matter. The first attracts attention; the second gives the photo its structure</a:t>
            </a:r>
            <a:endParaRPr lang="en-US" sz="2000" dirty="0"/>
          </a:p>
        </p:txBody>
      </p:sp>
    </p:spTree>
    <p:extLst>
      <p:ext uri="{BB962C8B-B14F-4D97-AF65-F5344CB8AC3E}">
        <p14:creationId xmlns:p14="http://schemas.microsoft.com/office/powerpoint/2010/main" val="2086079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ECD0D1BE-3CCA-4D88-894C-12A06D17F661}"/>
              </a:ext>
            </a:extLst>
          </p:cNvPr>
          <p:cNvPicPr>
            <a:picLocks noGrp="1" noChangeAspect="1"/>
          </p:cNvPicPr>
          <p:nvPr>
            <p:ph idx="1"/>
          </p:nvPr>
        </p:nvPicPr>
        <p:blipFill>
          <a:blip r:embed="rId2"/>
          <a:stretch>
            <a:fillRect/>
          </a:stretch>
        </p:blipFill>
        <p:spPr>
          <a:xfrm>
            <a:off x="1902028" y="576263"/>
            <a:ext cx="8387943" cy="5600700"/>
          </a:xfrm>
          <a:prstGeom prst="rect">
            <a:avLst/>
          </a:prstGeom>
        </p:spPr>
      </p:pic>
    </p:spTree>
    <p:extLst>
      <p:ext uri="{BB962C8B-B14F-4D97-AF65-F5344CB8AC3E}">
        <p14:creationId xmlns:p14="http://schemas.microsoft.com/office/powerpoint/2010/main" val="193820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631C5C-D2F7-4324-A732-9CCE2D43385C}"/>
              </a:ext>
            </a:extLst>
          </p:cNvPr>
          <p:cNvSpPr>
            <a:spLocks noGrp="1"/>
          </p:cNvSpPr>
          <p:nvPr>
            <p:ph type="title"/>
          </p:nvPr>
        </p:nvSpPr>
        <p:spPr>
          <a:xfrm>
            <a:off x="838200" y="365126"/>
            <a:ext cx="10515600" cy="566208"/>
          </a:xfrm>
        </p:spPr>
        <p:txBody>
          <a:bodyPr>
            <a:normAutofit fontScale="90000"/>
          </a:bodyPr>
          <a:lstStyle/>
          <a:p>
            <a:r>
              <a:rPr lang="en-US" b="1" dirty="0"/>
              <a:t>Texture</a:t>
            </a:r>
          </a:p>
        </p:txBody>
      </p:sp>
      <p:sp>
        <p:nvSpPr>
          <p:cNvPr id="3" name="Content Placeholder 2">
            <a:extLst>
              <a:ext uri="{FF2B5EF4-FFF2-40B4-BE49-F238E27FC236}">
                <a16:creationId xmlns="" xmlns:a16="http://schemas.microsoft.com/office/drawing/2014/main" id="{4D420672-45CB-46B4-9833-3B71D9FEBA42}"/>
              </a:ext>
            </a:extLst>
          </p:cNvPr>
          <p:cNvSpPr>
            <a:spLocks noGrp="1"/>
          </p:cNvSpPr>
          <p:nvPr>
            <p:ph idx="1"/>
          </p:nvPr>
        </p:nvSpPr>
        <p:spPr>
          <a:xfrm>
            <a:off x="838200" y="1032933"/>
            <a:ext cx="10515600" cy="5144030"/>
          </a:xfrm>
        </p:spPr>
        <p:txBody>
          <a:bodyPr>
            <a:normAutofit/>
          </a:bodyPr>
          <a:lstStyle/>
          <a:p>
            <a:r>
              <a:rPr lang="en-US" sz="2400" dirty="0"/>
              <a:t>The texture of an object plays an important role in determining its emotional impact, as well as the amount of attention it draws.</a:t>
            </a:r>
          </a:p>
          <a:p>
            <a:r>
              <a:rPr lang="en-US" sz="2400" dirty="0"/>
              <a:t>Sometimes, textures themselves may be the subject of your photo, like patterns in the sand or waves of water. More often, though, textures are individual elements of a larger photo – either giving your subject some dimension or filling in the spaces between subjects.</a:t>
            </a:r>
          </a:p>
          <a:p>
            <a:r>
              <a:rPr lang="en-US" sz="2400" dirty="0"/>
              <a:t>Areas with more texture tend to draw extra attention. Sometimes, too much texture in “unimportant” areas of a photo can be distracting, making the overall photo appear too complex. In other cases, texture gives your subject a crucial sense of dimension, such as filling out the shape of a mountain </a:t>
            </a:r>
            <a:r>
              <a:rPr lang="en-US" sz="2400" dirty="0" smtClean="0"/>
              <a:t>landscape.</a:t>
            </a:r>
            <a:endParaRPr lang="en-US" sz="2400" dirty="0"/>
          </a:p>
          <a:p>
            <a:endParaRPr lang="en-US" sz="2400" dirty="0"/>
          </a:p>
        </p:txBody>
      </p:sp>
    </p:spTree>
    <p:extLst>
      <p:ext uri="{BB962C8B-B14F-4D97-AF65-F5344CB8AC3E}">
        <p14:creationId xmlns:p14="http://schemas.microsoft.com/office/powerpoint/2010/main" val="2744414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2C2438E3-97B8-41A1-B8DE-CE9A12D99AC4}"/>
              </a:ext>
            </a:extLst>
          </p:cNvPr>
          <p:cNvPicPr>
            <a:picLocks noGrp="1" noChangeAspect="1"/>
          </p:cNvPicPr>
          <p:nvPr>
            <p:ph idx="1"/>
          </p:nvPr>
        </p:nvPicPr>
        <p:blipFill>
          <a:blip r:embed="rId2"/>
          <a:stretch>
            <a:fillRect/>
          </a:stretch>
        </p:blipFill>
        <p:spPr>
          <a:xfrm>
            <a:off x="1670447" y="449263"/>
            <a:ext cx="8851105" cy="5900737"/>
          </a:xfrm>
          <a:prstGeom prst="rect">
            <a:avLst/>
          </a:prstGeom>
        </p:spPr>
      </p:pic>
    </p:spTree>
    <p:extLst>
      <p:ext uri="{BB962C8B-B14F-4D97-AF65-F5344CB8AC3E}">
        <p14:creationId xmlns:p14="http://schemas.microsoft.com/office/powerpoint/2010/main" val="3560270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208257-8E0D-48B5-BE65-1026E6F74F55}"/>
              </a:ext>
            </a:extLst>
          </p:cNvPr>
          <p:cNvSpPr>
            <a:spLocks noGrp="1"/>
          </p:cNvSpPr>
          <p:nvPr>
            <p:ph type="title"/>
          </p:nvPr>
        </p:nvSpPr>
        <p:spPr>
          <a:xfrm>
            <a:off x="838200" y="365126"/>
            <a:ext cx="10515600" cy="388408"/>
          </a:xfrm>
        </p:spPr>
        <p:txBody>
          <a:bodyPr>
            <a:normAutofit fontScale="90000"/>
          </a:bodyPr>
          <a:lstStyle/>
          <a:p>
            <a:r>
              <a:rPr lang="en-US" b="1" dirty="0"/>
              <a:t>Color</a:t>
            </a:r>
          </a:p>
        </p:txBody>
      </p:sp>
      <p:sp>
        <p:nvSpPr>
          <p:cNvPr id="3" name="Content Placeholder 2">
            <a:extLst>
              <a:ext uri="{FF2B5EF4-FFF2-40B4-BE49-F238E27FC236}">
                <a16:creationId xmlns="" xmlns:a16="http://schemas.microsoft.com/office/drawing/2014/main" id="{D9405D2F-695B-4EB3-9976-68D5110AE9D9}"/>
              </a:ext>
            </a:extLst>
          </p:cNvPr>
          <p:cNvSpPr>
            <a:spLocks noGrp="1"/>
          </p:cNvSpPr>
          <p:nvPr>
            <p:ph idx="1"/>
          </p:nvPr>
        </p:nvSpPr>
        <p:spPr>
          <a:xfrm>
            <a:off x="838200" y="863600"/>
            <a:ext cx="10515600" cy="5313363"/>
          </a:xfrm>
        </p:spPr>
        <p:txBody>
          <a:bodyPr>
            <a:normAutofit/>
          </a:bodyPr>
          <a:lstStyle/>
          <a:p>
            <a:r>
              <a:rPr lang="en-US" sz="2400" dirty="0"/>
              <a:t>Other than black and white photography – a creative choice of its own – color makes a big difference to the composition of a photo, as well as the mood.</a:t>
            </a:r>
          </a:p>
          <a:p>
            <a:r>
              <a:rPr lang="en-US" sz="2400" dirty="0"/>
              <a:t>C</a:t>
            </a:r>
            <a:r>
              <a:rPr lang="en-US" sz="2400" dirty="0" smtClean="0"/>
              <a:t>olor </a:t>
            </a:r>
            <a:r>
              <a:rPr lang="en-US" sz="2400" dirty="0"/>
              <a:t>brings its own emotions to photography, a topic that could fill far more than the small space here. Nevertheless, the most important distinction you need to know at the moment is that of </a:t>
            </a:r>
            <a:r>
              <a:rPr lang="en-US" sz="2400" i="1" dirty="0"/>
              <a:t>warm versus cool colors.</a:t>
            </a:r>
          </a:p>
          <a:p>
            <a:r>
              <a:rPr lang="en-US" sz="2400" dirty="0"/>
              <a:t>When you’re composing your photos, recognize the colors contained within, and try to use their strengths to your advantage. Often, pairing a warm color with a cool color creates an interesting sense of contrast, leading to an eye-catching image. Similarly, photos with just one or two dominant colors present a very unified message – a message that can be highly successful if created with care.</a:t>
            </a:r>
          </a:p>
          <a:p>
            <a:endParaRPr lang="en-US" sz="2000" dirty="0"/>
          </a:p>
        </p:txBody>
      </p:sp>
    </p:spTree>
    <p:extLst>
      <p:ext uri="{BB962C8B-B14F-4D97-AF65-F5344CB8AC3E}">
        <p14:creationId xmlns:p14="http://schemas.microsoft.com/office/powerpoint/2010/main" val="3109121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1FECB679-5708-426A-B803-4E8648844929}"/>
              </a:ext>
            </a:extLst>
          </p:cNvPr>
          <p:cNvPicPr>
            <a:picLocks noGrp="1" noChangeAspect="1"/>
          </p:cNvPicPr>
          <p:nvPr>
            <p:ph idx="1"/>
          </p:nvPr>
        </p:nvPicPr>
        <p:blipFill>
          <a:blip r:embed="rId2"/>
          <a:stretch>
            <a:fillRect/>
          </a:stretch>
        </p:blipFill>
        <p:spPr>
          <a:xfrm>
            <a:off x="474133" y="381000"/>
            <a:ext cx="5508092" cy="2754046"/>
          </a:xfrm>
          <a:prstGeom prst="rect">
            <a:avLst/>
          </a:prstGeom>
        </p:spPr>
      </p:pic>
      <p:pic>
        <p:nvPicPr>
          <p:cNvPr id="6" name="Picture 5">
            <a:extLst>
              <a:ext uri="{FF2B5EF4-FFF2-40B4-BE49-F238E27FC236}">
                <a16:creationId xmlns="" xmlns:a16="http://schemas.microsoft.com/office/drawing/2014/main" id="{5218E44D-5ECA-43AF-A719-A5F1D2582B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616201"/>
            <a:ext cx="5981036" cy="3987358"/>
          </a:xfrm>
          <a:prstGeom prst="rect">
            <a:avLst/>
          </a:prstGeom>
        </p:spPr>
      </p:pic>
    </p:spTree>
    <p:extLst>
      <p:ext uri="{BB962C8B-B14F-4D97-AF65-F5344CB8AC3E}">
        <p14:creationId xmlns:p14="http://schemas.microsoft.com/office/powerpoint/2010/main" val="1209281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5663A43A-8A95-4FA9-A086-3AC69D99D7BA}"/>
              </a:ext>
            </a:extLst>
          </p:cNvPr>
          <p:cNvPicPr>
            <a:picLocks noGrp="1" noChangeAspect="1"/>
          </p:cNvPicPr>
          <p:nvPr>
            <p:ph idx="1"/>
          </p:nvPr>
        </p:nvPicPr>
        <p:blipFill>
          <a:blip r:embed="rId2"/>
          <a:stretch>
            <a:fillRect/>
          </a:stretch>
        </p:blipFill>
        <p:spPr>
          <a:xfrm>
            <a:off x="1022878" y="855133"/>
            <a:ext cx="3533535" cy="5296165"/>
          </a:xfrm>
          <a:prstGeom prst="rect">
            <a:avLst/>
          </a:prstGeom>
        </p:spPr>
      </p:pic>
      <p:pic>
        <p:nvPicPr>
          <p:cNvPr id="5" name="Picture 4">
            <a:extLst>
              <a:ext uri="{FF2B5EF4-FFF2-40B4-BE49-F238E27FC236}">
                <a16:creationId xmlns="" xmlns:a16="http://schemas.microsoft.com/office/drawing/2014/main" id="{1B7B1870-A8D9-429B-8E82-79C3B543E776}"/>
              </a:ext>
            </a:extLst>
          </p:cNvPr>
          <p:cNvPicPr>
            <a:picLocks noChangeAspect="1"/>
          </p:cNvPicPr>
          <p:nvPr/>
        </p:nvPicPr>
        <p:blipFill>
          <a:blip r:embed="rId3"/>
          <a:stretch>
            <a:fillRect/>
          </a:stretch>
        </p:blipFill>
        <p:spPr>
          <a:xfrm>
            <a:off x="7354888" y="490154"/>
            <a:ext cx="3194580" cy="5877692"/>
          </a:xfrm>
          <a:prstGeom prst="rect">
            <a:avLst/>
          </a:prstGeom>
        </p:spPr>
      </p:pic>
    </p:spTree>
    <p:extLst>
      <p:ext uri="{BB962C8B-B14F-4D97-AF65-F5344CB8AC3E}">
        <p14:creationId xmlns:p14="http://schemas.microsoft.com/office/powerpoint/2010/main" val="2218292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E310CE-2F3C-4B7A-AB06-06ABE15DFFD5}"/>
              </a:ext>
            </a:extLst>
          </p:cNvPr>
          <p:cNvSpPr>
            <a:spLocks noGrp="1"/>
          </p:cNvSpPr>
          <p:nvPr>
            <p:ph type="title"/>
          </p:nvPr>
        </p:nvSpPr>
        <p:spPr>
          <a:xfrm>
            <a:off x="838200" y="365126"/>
            <a:ext cx="10515600" cy="379942"/>
          </a:xfrm>
        </p:spPr>
        <p:txBody>
          <a:bodyPr>
            <a:normAutofit fontScale="90000"/>
          </a:bodyPr>
          <a:lstStyle/>
          <a:p>
            <a:r>
              <a:rPr lang="en-US" dirty="0"/>
              <a:t>Tone</a:t>
            </a:r>
          </a:p>
        </p:txBody>
      </p:sp>
      <p:sp>
        <p:nvSpPr>
          <p:cNvPr id="3" name="Content Placeholder 2">
            <a:extLst>
              <a:ext uri="{FF2B5EF4-FFF2-40B4-BE49-F238E27FC236}">
                <a16:creationId xmlns="" xmlns:a16="http://schemas.microsoft.com/office/drawing/2014/main" id="{B096897E-56CD-4544-B95F-9370BB5987D4}"/>
              </a:ext>
            </a:extLst>
          </p:cNvPr>
          <p:cNvSpPr>
            <a:spLocks noGrp="1"/>
          </p:cNvSpPr>
          <p:nvPr>
            <p:ph idx="1"/>
          </p:nvPr>
        </p:nvSpPr>
        <p:spPr>
          <a:xfrm>
            <a:off x="838200" y="838200"/>
            <a:ext cx="10515600" cy="5338763"/>
          </a:xfrm>
        </p:spPr>
        <p:txBody>
          <a:bodyPr>
            <a:normAutofit/>
          </a:bodyPr>
          <a:lstStyle/>
          <a:p>
            <a:r>
              <a:rPr lang="en-US" sz="2400" dirty="0"/>
              <a:t>Another important element of composition is </a:t>
            </a:r>
            <a:r>
              <a:rPr lang="en-US" sz="2400" i="1" dirty="0"/>
              <a:t>tone</a:t>
            </a:r>
            <a:r>
              <a:rPr lang="en-US" sz="2400" dirty="0"/>
              <a:t>, both for individual objects and for the photograph as a whole. Although tone can refer to hues and intensity of color, it also relates to the brightness and darkness of an image, as well as its contrast.</a:t>
            </a:r>
          </a:p>
          <a:p>
            <a:r>
              <a:rPr lang="en-US" sz="2400" dirty="0"/>
              <a:t>Photographs which employ tone successfully will carry the eye through the flow of a photo – much in the same way that musical tones carry listeners through the highs and lows of a performance. </a:t>
            </a:r>
            <a:r>
              <a:rPr lang="en-US" sz="2400" dirty="0" smtClean="0"/>
              <a:t>The </a:t>
            </a:r>
            <a:r>
              <a:rPr lang="en-US" sz="2400" dirty="0"/>
              <a:t>tones of a photograph also change its overall emotions. Photographs which are darker tend to obscure more of your subject, giving it a mysterious, intense, and even refined appearance. Brighter photographs are more </a:t>
            </a:r>
            <a:r>
              <a:rPr lang="en-US" sz="2400" dirty="0" smtClean="0"/>
              <a:t>optimistic</a:t>
            </a:r>
            <a:r>
              <a:rPr lang="en-US" sz="2400" dirty="0"/>
              <a:t>.</a:t>
            </a:r>
          </a:p>
          <a:p>
            <a:r>
              <a:rPr lang="en-US" sz="2400" dirty="0"/>
              <a:t>So the one who’s processing the picture should pay attention to the tones of your photo, both in the field and in </a:t>
            </a:r>
            <a:r>
              <a:rPr lang="en-US" sz="2400" dirty="0" smtClean="0"/>
              <a:t>post-processing (editing). </a:t>
            </a:r>
            <a:r>
              <a:rPr lang="en-US" sz="2400" dirty="0"/>
              <a:t>They control how a viewer flows through the photo, as well as the emotions the photo conveys.</a:t>
            </a:r>
          </a:p>
          <a:p>
            <a:endParaRPr lang="en-US" sz="1800" dirty="0"/>
          </a:p>
          <a:p>
            <a:endParaRPr lang="en-US" sz="2000" dirty="0"/>
          </a:p>
        </p:txBody>
      </p:sp>
    </p:spTree>
    <p:extLst>
      <p:ext uri="{BB962C8B-B14F-4D97-AF65-F5344CB8AC3E}">
        <p14:creationId xmlns:p14="http://schemas.microsoft.com/office/powerpoint/2010/main" val="3501682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reeter Falls">
            <a:extLst>
              <a:ext uri="{FF2B5EF4-FFF2-40B4-BE49-F238E27FC236}">
                <a16:creationId xmlns="" xmlns:a16="http://schemas.microsoft.com/office/drawing/2014/main" id="{8C05D55C-4D74-4988-B8DF-0504604CCFE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67466" y="643467"/>
            <a:ext cx="7999593" cy="5716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449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36AB2D-8057-46CF-B010-E16714C9599C}"/>
              </a:ext>
            </a:extLst>
          </p:cNvPr>
          <p:cNvSpPr>
            <a:spLocks noGrp="1"/>
          </p:cNvSpPr>
          <p:nvPr>
            <p:ph type="title"/>
          </p:nvPr>
        </p:nvSpPr>
        <p:spPr>
          <a:xfrm>
            <a:off x="838200" y="365125"/>
            <a:ext cx="10515600" cy="600075"/>
          </a:xfrm>
        </p:spPr>
        <p:txBody>
          <a:bodyPr>
            <a:normAutofit fontScale="90000"/>
          </a:bodyPr>
          <a:lstStyle/>
          <a:p>
            <a:r>
              <a:rPr lang="en-US" b="1" dirty="0"/>
              <a:t>Distance</a:t>
            </a:r>
          </a:p>
        </p:txBody>
      </p:sp>
      <p:sp>
        <p:nvSpPr>
          <p:cNvPr id="3" name="Content Placeholder 2">
            <a:extLst>
              <a:ext uri="{FF2B5EF4-FFF2-40B4-BE49-F238E27FC236}">
                <a16:creationId xmlns="" xmlns:a16="http://schemas.microsoft.com/office/drawing/2014/main" id="{17456D6C-07AF-44DC-BECA-CC1BDA636C7D}"/>
              </a:ext>
            </a:extLst>
          </p:cNvPr>
          <p:cNvSpPr>
            <a:spLocks noGrp="1"/>
          </p:cNvSpPr>
          <p:nvPr>
            <p:ph idx="1"/>
          </p:nvPr>
        </p:nvSpPr>
        <p:spPr>
          <a:xfrm>
            <a:off x="838200" y="1117600"/>
            <a:ext cx="10515600" cy="5059363"/>
          </a:xfrm>
        </p:spPr>
        <p:txBody>
          <a:bodyPr>
            <a:normAutofit/>
          </a:bodyPr>
          <a:lstStyle/>
          <a:p>
            <a:r>
              <a:rPr lang="en-US" sz="2400" dirty="0"/>
              <a:t>The simplest relationship between elements of composition is the distance between them. Distance matters for a few different reasons.</a:t>
            </a:r>
            <a:endParaRPr lang="en-US" sz="2000" dirty="0"/>
          </a:p>
          <a:p>
            <a:r>
              <a:rPr lang="en-US" sz="2400" dirty="0"/>
              <a:t>I</a:t>
            </a:r>
            <a:r>
              <a:rPr lang="en-US" sz="2400" dirty="0" smtClean="0"/>
              <a:t>f </a:t>
            </a:r>
            <a:r>
              <a:rPr lang="en-US" sz="2400" dirty="0"/>
              <a:t>some of your subjects are too close together – or if one subject crosses another – the results can be distracting. So a photographer should </a:t>
            </a:r>
            <a:r>
              <a:rPr lang="en-US" sz="2400" dirty="0" smtClean="0"/>
              <a:t>adjust himself in such a way that every element has its own breathing space.</a:t>
            </a:r>
            <a:endParaRPr lang="en-US" sz="2400" dirty="0"/>
          </a:p>
          <a:p>
            <a:r>
              <a:rPr lang="en-US" sz="2400" dirty="0"/>
              <a:t>Distance also applies to the concept of </a:t>
            </a:r>
            <a:r>
              <a:rPr lang="en-US" sz="2400" i="1" dirty="0"/>
              <a:t>shapes</a:t>
            </a:r>
            <a:r>
              <a:rPr lang="en-US" sz="2400" dirty="0"/>
              <a:t> as mentioned earlier, or, more broadly, structure. The most common compositional structures are simply a line (connecting two areas of interest) and a triangle (three). But as you add more and more subjects, as well as playing around with the distances between them, you’ll create compositions with significantly more complex structures.</a:t>
            </a:r>
          </a:p>
        </p:txBody>
      </p:sp>
    </p:spTree>
    <p:extLst>
      <p:ext uri="{BB962C8B-B14F-4D97-AF65-F5344CB8AC3E}">
        <p14:creationId xmlns:p14="http://schemas.microsoft.com/office/powerpoint/2010/main" val="1900346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64FF9E-D9BE-416B-81A2-AA84CD9D2D6A}"/>
              </a:ext>
            </a:extLst>
          </p:cNvPr>
          <p:cNvSpPr>
            <a:spLocks noGrp="1"/>
          </p:cNvSpPr>
          <p:nvPr>
            <p:ph type="title"/>
          </p:nvPr>
        </p:nvSpPr>
        <p:spPr/>
        <p:txBody>
          <a:bodyPr/>
          <a:lstStyle/>
          <a:p>
            <a:r>
              <a:rPr lang="en-US" b="1" dirty="0"/>
              <a:t>Purpose</a:t>
            </a:r>
          </a:p>
        </p:txBody>
      </p:sp>
      <p:sp>
        <p:nvSpPr>
          <p:cNvPr id="3" name="Content Placeholder 2">
            <a:extLst>
              <a:ext uri="{FF2B5EF4-FFF2-40B4-BE49-F238E27FC236}">
                <a16:creationId xmlns="" xmlns:a16="http://schemas.microsoft.com/office/drawing/2014/main" id="{DA203836-56B7-43BD-9A88-5EE24F468A16}"/>
              </a:ext>
            </a:extLst>
          </p:cNvPr>
          <p:cNvSpPr>
            <a:spLocks noGrp="1"/>
          </p:cNvSpPr>
          <p:nvPr>
            <p:ph idx="1"/>
          </p:nvPr>
        </p:nvSpPr>
        <p:spPr/>
        <p:txBody>
          <a:bodyPr/>
          <a:lstStyle/>
          <a:p>
            <a:r>
              <a:rPr lang="en-US" dirty="0"/>
              <a:t>The essential </a:t>
            </a:r>
            <a:r>
              <a:rPr lang="en-US" b="1" dirty="0"/>
              <a:t>purpose of photography</a:t>
            </a:r>
            <a:r>
              <a:rPr lang="en-US" dirty="0"/>
              <a:t> is communication. Few people take pictures solely to please themselves. Most of us take them because we want them </a:t>
            </a:r>
            <a:r>
              <a:rPr lang="en-US" dirty="0" smtClean="0"/>
              <a:t>to be seen </a:t>
            </a:r>
            <a:r>
              <a:rPr lang="en-US" dirty="0"/>
              <a:t>by others as a profession. But pictures are a </a:t>
            </a:r>
            <a:r>
              <a:rPr lang="en-US" b="1" dirty="0"/>
              <a:t>photographer's</a:t>
            </a:r>
            <a:r>
              <a:rPr lang="en-US" dirty="0"/>
              <a:t> means of expression as a writer's means are words. </a:t>
            </a:r>
          </a:p>
        </p:txBody>
      </p:sp>
    </p:spTree>
    <p:extLst>
      <p:ext uri="{BB962C8B-B14F-4D97-AF65-F5344CB8AC3E}">
        <p14:creationId xmlns:p14="http://schemas.microsoft.com/office/powerpoint/2010/main" val="25497520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22F887FD-A5F8-43CF-B306-EDAB4757A8A0}"/>
              </a:ext>
            </a:extLst>
          </p:cNvPr>
          <p:cNvPicPr>
            <a:picLocks noGrp="1" noChangeAspect="1"/>
          </p:cNvPicPr>
          <p:nvPr>
            <p:ph idx="1"/>
          </p:nvPr>
        </p:nvPicPr>
        <p:blipFill>
          <a:blip r:embed="rId2"/>
          <a:stretch>
            <a:fillRect/>
          </a:stretch>
        </p:blipFill>
        <p:spPr>
          <a:xfrm>
            <a:off x="2362199" y="372534"/>
            <a:ext cx="7693914" cy="4544218"/>
          </a:xfrm>
          <a:prstGeom prst="rect">
            <a:avLst/>
          </a:prstGeom>
        </p:spPr>
      </p:pic>
      <p:sp>
        <p:nvSpPr>
          <p:cNvPr id="5" name="TextBox 4">
            <a:extLst>
              <a:ext uri="{FF2B5EF4-FFF2-40B4-BE49-F238E27FC236}">
                <a16:creationId xmlns="" xmlns:a16="http://schemas.microsoft.com/office/drawing/2014/main" id="{15DF85D3-6C5D-4FD9-BA89-DF5F0E74FFFE}"/>
              </a:ext>
            </a:extLst>
          </p:cNvPr>
          <p:cNvSpPr txBox="1"/>
          <p:nvPr/>
        </p:nvSpPr>
        <p:spPr>
          <a:xfrm>
            <a:off x="1020233" y="5315634"/>
            <a:ext cx="10151534" cy="646331"/>
          </a:xfrm>
          <a:prstGeom prst="rect">
            <a:avLst/>
          </a:prstGeom>
          <a:noFill/>
        </p:spPr>
        <p:txBody>
          <a:bodyPr wrap="square" rtlCol="0">
            <a:spAutoFit/>
          </a:bodyPr>
          <a:lstStyle/>
          <a:p>
            <a:r>
              <a:rPr lang="en-US" dirty="0"/>
              <a:t>The composition in the photo is, roughly, a pentagon – the result of the sun and different points on the mountains being the right distance away from one another</a:t>
            </a:r>
          </a:p>
        </p:txBody>
      </p:sp>
    </p:spTree>
    <p:extLst>
      <p:ext uri="{BB962C8B-B14F-4D97-AF65-F5344CB8AC3E}">
        <p14:creationId xmlns:p14="http://schemas.microsoft.com/office/powerpoint/2010/main" val="2814400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B75364-0452-490F-AF44-7BC82E406B2B}"/>
              </a:ext>
            </a:extLst>
          </p:cNvPr>
          <p:cNvSpPr>
            <a:spLocks noGrp="1"/>
          </p:cNvSpPr>
          <p:nvPr>
            <p:ph type="title"/>
          </p:nvPr>
        </p:nvSpPr>
        <p:spPr>
          <a:xfrm>
            <a:off x="838200" y="365125"/>
            <a:ext cx="10515600" cy="498475"/>
          </a:xfrm>
        </p:spPr>
        <p:txBody>
          <a:bodyPr>
            <a:normAutofit fontScale="90000"/>
          </a:bodyPr>
          <a:lstStyle/>
          <a:p>
            <a:r>
              <a:rPr lang="en-US" b="1" dirty="0"/>
              <a:t>Balance</a:t>
            </a:r>
          </a:p>
        </p:txBody>
      </p:sp>
      <p:sp>
        <p:nvSpPr>
          <p:cNvPr id="3" name="Content Placeholder 2">
            <a:extLst>
              <a:ext uri="{FF2B5EF4-FFF2-40B4-BE49-F238E27FC236}">
                <a16:creationId xmlns="" xmlns:a16="http://schemas.microsoft.com/office/drawing/2014/main" id="{8AEAD2DC-E7E8-4050-B965-8352DFEBDD48}"/>
              </a:ext>
            </a:extLst>
          </p:cNvPr>
          <p:cNvSpPr>
            <a:spLocks noGrp="1"/>
          </p:cNvSpPr>
          <p:nvPr>
            <p:ph idx="1"/>
          </p:nvPr>
        </p:nvSpPr>
        <p:spPr>
          <a:xfrm>
            <a:off x="838200" y="965200"/>
            <a:ext cx="10515600" cy="5211763"/>
          </a:xfrm>
        </p:spPr>
        <p:txBody>
          <a:bodyPr>
            <a:normAutofit/>
          </a:bodyPr>
          <a:lstStyle/>
          <a:p>
            <a:r>
              <a:rPr lang="en-US" sz="2400" dirty="0"/>
              <a:t>The next element of composition is balance, related closely to the concept of visual weight. Visual weight isn’t complicated; it’s just the amount of attention each object in your photo attracts. Every part your photo has some amount of visual weight to it.</a:t>
            </a:r>
          </a:p>
          <a:p>
            <a:r>
              <a:rPr lang="en-US" sz="2400" dirty="0"/>
              <a:t>Balance is about the arrangement of visual weight in a photo. A balanced photo has similar levels of visual weight between the left and right halves; an imbalanced photo has more weight on one side or the other. Sometimes, a “lighter” element can balance a “heavier” element simply by being farther from the center of a photo</a:t>
            </a:r>
          </a:p>
          <a:p>
            <a:endParaRPr lang="en-US" sz="2400" dirty="0"/>
          </a:p>
        </p:txBody>
      </p:sp>
    </p:spTree>
    <p:extLst>
      <p:ext uri="{BB962C8B-B14F-4D97-AF65-F5344CB8AC3E}">
        <p14:creationId xmlns:p14="http://schemas.microsoft.com/office/powerpoint/2010/main" val="3656226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12619665-EA20-496E-80B4-748844E720FE}"/>
              </a:ext>
            </a:extLst>
          </p:cNvPr>
          <p:cNvPicPr>
            <a:picLocks noGrp="1" noChangeAspect="1"/>
          </p:cNvPicPr>
          <p:nvPr>
            <p:ph idx="1"/>
          </p:nvPr>
        </p:nvPicPr>
        <p:blipFill>
          <a:blip r:embed="rId2"/>
          <a:stretch>
            <a:fillRect/>
          </a:stretch>
        </p:blipFill>
        <p:spPr>
          <a:xfrm>
            <a:off x="2554287" y="339196"/>
            <a:ext cx="7083425" cy="4722283"/>
          </a:xfrm>
          <a:prstGeom prst="rect">
            <a:avLst/>
          </a:prstGeom>
        </p:spPr>
      </p:pic>
      <p:sp>
        <p:nvSpPr>
          <p:cNvPr id="5" name="TextBox 4">
            <a:extLst>
              <a:ext uri="{FF2B5EF4-FFF2-40B4-BE49-F238E27FC236}">
                <a16:creationId xmlns="" xmlns:a16="http://schemas.microsoft.com/office/drawing/2014/main" id="{D897568D-BDC5-4B4A-BF04-9095CC881F6E}"/>
              </a:ext>
            </a:extLst>
          </p:cNvPr>
          <p:cNvSpPr txBox="1"/>
          <p:nvPr/>
        </p:nvSpPr>
        <p:spPr>
          <a:xfrm>
            <a:off x="1981200" y="5342467"/>
            <a:ext cx="8398934" cy="646331"/>
          </a:xfrm>
          <a:prstGeom prst="rect">
            <a:avLst/>
          </a:prstGeom>
          <a:noFill/>
        </p:spPr>
        <p:txBody>
          <a:bodyPr wrap="square" rtlCol="0">
            <a:spAutoFit/>
          </a:bodyPr>
          <a:lstStyle/>
          <a:p>
            <a:r>
              <a:rPr lang="en-US" i="1" dirty="0"/>
              <a:t>A balanced composition, where the mountain and the lake have similar levels of visual weight, and both are equidistant from the center of the image</a:t>
            </a:r>
            <a:endParaRPr lang="en-US" dirty="0"/>
          </a:p>
        </p:txBody>
      </p:sp>
    </p:spTree>
    <p:extLst>
      <p:ext uri="{BB962C8B-B14F-4D97-AF65-F5344CB8AC3E}">
        <p14:creationId xmlns:p14="http://schemas.microsoft.com/office/powerpoint/2010/main" val="2302367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08BD26-5A65-45A7-AEA5-6C98418BA882}"/>
              </a:ext>
            </a:extLst>
          </p:cNvPr>
          <p:cNvSpPr>
            <a:spLocks noGrp="1"/>
          </p:cNvSpPr>
          <p:nvPr>
            <p:ph type="title"/>
          </p:nvPr>
        </p:nvSpPr>
        <p:spPr>
          <a:xfrm>
            <a:off x="838200" y="322793"/>
            <a:ext cx="10515600" cy="532342"/>
          </a:xfrm>
        </p:spPr>
        <p:txBody>
          <a:bodyPr>
            <a:normAutofit fontScale="90000"/>
          </a:bodyPr>
          <a:lstStyle/>
          <a:p>
            <a:r>
              <a:rPr lang="en-US" b="1" dirty="0"/>
              <a:t>Space (Positive and Negative)</a:t>
            </a:r>
          </a:p>
        </p:txBody>
      </p:sp>
      <p:sp>
        <p:nvSpPr>
          <p:cNvPr id="3" name="Content Placeholder 2">
            <a:extLst>
              <a:ext uri="{FF2B5EF4-FFF2-40B4-BE49-F238E27FC236}">
                <a16:creationId xmlns="" xmlns:a16="http://schemas.microsoft.com/office/drawing/2014/main" id="{F46D6F87-7660-474C-90FF-B48ADCCFABD4}"/>
              </a:ext>
            </a:extLst>
          </p:cNvPr>
          <p:cNvSpPr>
            <a:spLocks noGrp="1"/>
          </p:cNvSpPr>
          <p:nvPr>
            <p:ph idx="1"/>
          </p:nvPr>
        </p:nvSpPr>
        <p:spPr>
          <a:xfrm>
            <a:off x="838200" y="1092200"/>
            <a:ext cx="10515600" cy="5084763"/>
          </a:xfrm>
        </p:spPr>
        <p:txBody>
          <a:bodyPr>
            <a:normAutofit/>
          </a:bodyPr>
          <a:lstStyle/>
          <a:p>
            <a:r>
              <a:rPr lang="en-US" sz="2400" dirty="0"/>
              <a:t>Positive space is any part of the photo that attracts attention. Areas with significant visual weight are usually positive space. The same is true of areas with high levels of texture.</a:t>
            </a:r>
          </a:p>
          <a:p>
            <a:r>
              <a:rPr lang="en-US" sz="2400" dirty="0"/>
              <a:t>Negative space is the “filler” between regions of positive space. It doesn’t necessarily fade into the background like cool colors tend to do, but it isn’t the portion of the photo that attracts the most attention.</a:t>
            </a:r>
          </a:p>
          <a:p>
            <a:r>
              <a:rPr lang="en-US" sz="2400" dirty="0"/>
              <a:t>Photos with high amounts of positive space feel crowded, while photos with high amounts of negative space feel empty. Neither of these sounds like a particularly good emotion, but both can be very powerful in a photo. Positive and negative space depend quite a bit on other elements of composition, such as visual weight and distance.</a:t>
            </a:r>
            <a:endParaRPr lang="en-US" sz="2000" dirty="0"/>
          </a:p>
          <a:p>
            <a:endParaRPr lang="en-US" sz="2000" dirty="0"/>
          </a:p>
        </p:txBody>
      </p:sp>
    </p:spTree>
    <p:extLst>
      <p:ext uri="{BB962C8B-B14F-4D97-AF65-F5344CB8AC3E}">
        <p14:creationId xmlns:p14="http://schemas.microsoft.com/office/powerpoint/2010/main" val="2900984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9CCCB91B-1B27-4882-AD47-E2457E70E7DF}"/>
              </a:ext>
            </a:extLst>
          </p:cNvPr>
          <p:cNvPicPr>
            <a:picLocks noGrp="1" noChangeAspect="1"/>
          </p:cNvPicPr>
          <p:nvPr>
            <p:ph idx="1"/>
          </p:nvPr>
        </p:nvPicPr>
        <p:blipFill>
          <a:blip r:embed="rId2"/>
          <a:stretch>
            <a:fillRect/>
          </a:stretch>
        </p:blipFill>
        <p:spPr>
          <a:xfrm>
            <a:off x="1524000" y="431800"/>
            <a:ext cx="9144000" cy="6096000"/>
          </a:xfrm>
          <a:prstGeom prst="rect">
            <a:avLst/>
          </a:prstGeom>
        </p:spPr>
      </p:pic>
    </p:spTree>
    <p:extLst>
      <p:ext uri="{BB962C8B-B14F-4D97-AF65-F5344CB8AC3E}">
        <p14:creationId xmlns:p14="http://schemas.microsoft.com/office/powerpoint/2010/main" val="1562782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0BCEEB-F18D-4F26-B68F-34D65A9ED578}"/>
              </a:ext>
            </a:extLst>
          </p:cNvPr>
          <p:cNvSpPr>
            <a:spLocks noGrp="1"/>
          </p:cNvSpPr>
          <p:nvPr>
            <p:ph type="title"/>
          </p:nvPr>
        </p:nvSpPr>
        <p:spPr>
          <a:xfrm>
            <a:off x="838200" y="365126"/>
            <a:ext cx="10515600" cy="583141"/>
          </a:xfrm>
        </p:spPr>
        <p:txBody>
          <a:bodyPr>
            <a:normAutofit fontScale="90000"/>
          </a:bodyPr>
          <a:lstStyle/>
          <a:p>
            <a:r>
              <a:rPr lang="en-US" b="1" dirty="0"/>
              <a:t> Patterns</a:t>
            </a:r>
          </a:p>
        </p:txBody>
      </p:sp>
      <p:sp>
        <p:nvSpPr>
          <p:cNvPr id="3" name="Content Placeholder 2">
            <a:extLst>
              <a:ext uri="{FF2B5EF4-FFF2-40B4-BE49-F238E27FC236}">
                <a16:creationId xmlns="" xmlns:a16="http://schemas.microsoft.com/office/drawing/2014/main" id="{967E89E0-FD0B-4AD9-8F2B-2A65CEE06E20}"/>
              </a:ext>
            </a:extLst>
          </p:cNvPr>
          <p:cNvSpPr>
            <a:spLocks noGrp="1"/>
          </p:cNvSpPr>
          <p:nvPr>
            <p:ph idx="1"/>
          </p:nvPr>
        </p:nvSpPr>
        <p:spPr>
          <a:xfrm>
            <a:off x="838200" y="948267"/>
            <a:ext cx="10515600" cy="5228696"/>
          </a:xfrm>
        </p:spPr>
        <p:txBody>
          <a:bodyPr>
            <a:normAutofit/>
          </a:bodyPr>
          <a:lstStyle/>
          <a:p>
            <a:r>
              <a:rPr lang="en-US" sz="2400" dirty="0"/>
              <a:t>In photography, patterns are everywhere. This isn’t just something small like a texture that repeats itself throughout the photo, but really in any repeating element at all. Even the reflection of a mountain in a pool of water is a pattern – one which should not be underestimated, since it ties the photo together.</a:t>
            </a:r>
          </a:p>
          <a:p>
            <a:r>
              <a:rPr lang="en-US" sz="2400" dirty="0"/>
              <a:t>Patterns are said to be </a:t>
            </a:r>
            <a:r>
              <a:rPr lang="en-US" sz="2400" b="1" dirty="0"/>
              <a:t>JOINTS</a:t>
            </a:r>
            <a:r>
              <a:rPr lang="en-US" sz="2400" dirty="0"/>
              <a:t>. They tie photos together. They give photos a reason to exist – a strong statement for why the photographer took </a:t>
            </a:r>
            <a:r>
              <a:rPr lang="en-US" sz="2400" i="1" dirty="0"/>
              <a:t>this photo</a:t>
            </a:r>
            <a:r>
              <a:rPr lang="en-US" sz="2400" dirty="0"/>
              <a:t> and not some other.</a:t>
            </a:r>
          </a:p>
          <a:p>
            <a:r>
              <a:rPr lang="en-US" sz="2400" dirty="0"/>
              <a:t>Patterns are arguably more obvious in manmade scenes, like architectural photography. But even natural scenes and living creatures have patterns, like feathers on a bird or waves crossing in the sea.</a:t>
            </a:r>
          </a:p>
          <a:p>
            <a:endParaRPr lang="en-US" sz="2400" dirty="0"/>
          </a:p>
        </p:txBody>
      </p:sp>
    </p:spTree>
    <p:extLst>
      <p:ext uri="{BB962C8B-B14F-4D97-AF65-F5344CB8AC3E}">
        <p14:creationId xmlns:p14="http://schemas.microsoft.com/office/powerpoint/2010/main" val="2904209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83539C2A-FC42-4EE0-AD8E-4B78DECE0BFD}"/>
              </a:ext>
            </a:extLst>
          </p:cNvPr>
          <p:cNvPicPr>
            <a:picLocks noGrp="1" noChangeAspect="1"/>
          </p:cNvPicPr>
          <p:nvPr>
            <p:ph idx="1"/>
          </p:nvPr>
        </p:nvPicPr>
        <p:blipFill>
          <a:blip r:embed="rId2"/>
          <a:stretch>
            <a:fillRect/>
          </a:stretch>
        </p:blipFill>
        <p:spPr>
          <a:xfrm>
            <a:off x="4033837" y="384175"/>
            <a:ext cx="4124325" cy="6191250"/>
          </a:xfrm>
          <a:prstGeom prst="rect">
            <a:avLst/>
          </a:prstGeom>
        </p:spPr>
      </p:pic>
    </p:spTree>
    <p:extLst>
      <p:ext uri="{BB962C8B-B14F-4D97-AF65-F5344CB8AC3E}">
        <p14:creationId xmlns:p14="http://schemas.microsoft.com/office/powerpoint/2010/main" val="150004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18F2B6-2F89-4A29-ADC7-45B21246ED8C}"/>
              </a:ext>
            </a:extLst>
          </p:cNvPr>
          <p:cNvSpPr>
            <a:spLocks noGrp="1"/>
          </p:cNvSpPr>
          <p:nvPr>
            <p:ph type="title"/>
          </p:nvPr>
        </p:nvSpPr>
        <p:spPr>
          <a:xfrm>
            <a:off x="668867" y="592666"/>
            <a:ext cx="10515600" cy="176742"/>
          </a:xfrm>
        </p:spPr>
        <p:txBody>
          <a:bodyPr>
            <a:normAutofit fontScale="90000"/>
          </a:bodyPr>
          <a:lstStyle/>
          <a:p>
            <a:r>
              <a:rPr lang="en-US" b="1" dirty="0"/>
              <a:t>Basic Aesthetics in Photography</a:t>
            </a:r>
            <a:br>
              <a:rPr lang="en-US" b="1" dirty="0"/>
            </a:br>
            <a:endParaRPr lang="en-US" dirty="0"/>
          </a:p>
        </p:txBody>
      </p:sp>
      <p:sp>
        <p:nvSpPr>
          <p:cNvPr id="3" name="Content Placeholder 2">
            <a:extLst>
              <a:ext uri="{FF2B5EF4-FFF2-40B4-BE49-F238E27FC236}">
                <a16:creationId xmlns="" xmlns:a16="http://schemas.microsoft.com/office/drawing/2014/main" id="{FF252EEC-790D-4962-9BD4-E463435740CE}"/>
              </a:ext>
            </a:extLst>
          </p:cNvPr>
          <p:cNvSpPr>
            <a:spLocks noGrp="1"/>
          </p:cNvSpPr>
          <p:nvPr>
            <p:ph idx="1"/>
          </p:nvPr>
        </p:nvSpPr>
        <p:spPr>
          <a:xfrm>
            <a:off x="838200" y="846667"/>
            <a:ext cx="10515600" cy="5330296"/>
          </a:xfrm>
        </p:spPr>
        <p:txBody>
          <a:bodyPr>
            <a:normAutofit/>
          </a:bodyPr>
          <a:lstStyle/>
          <a:p>
            <a:r>
              <a:rPr lang="en-US" dirty="0"/>
              <a:t>When we talk about aesthetics, we mean that some things are generally more pleasing to the eye—whether it be in a photograph, painting, or sculpture. The difference between a photographer and anybody else is not their ability to notice beauty, it is that the photographer should also be </a:t>
            </a:r>
            <a:r>
              <a:rPr lang="en-US" dirty="0" smtClean="0"/>
              <a:t>able to</a:t>
            </a:r>
            <a:r>
              <a:rPr lang="en-US" dirty="0"/>
              <a:t> </a:t>
            </a:r>
            <a:r>
              <a:rPr lang="en-US" i="1" dirty="0"/>
              <a:t>explain</a:t>
            </a:r>
            <a:r>
              <a:rPr lang="en-US" dirty="0"/>
              <a:t> why some elements are pleasing while others are not. The understanding of aesthetics are ingrained in everybody. Anyone can see them, but only few can actually analyze a picture and are able to explain the compositional techniques to create a beautiful </a:t>
            </a:r>
            <a:r>
              <a:rPr lang="en-US" dirty="0" smtClean="0"/>
              <a:t>picture.</a:t>
            </a:r>
            <a:endParaRPr lang="en-US" dirty="0"/>
          </a:p>
        </p:txBody>
      </p:sp>
    </p:spTree>
    <p:extLst>
      <p:ext uri="{BB962C8B-B14F-4D97-AF65-F5344CB8AC3E}">
        <p14:creationId xmlns:p14="http://schemas.microsoft.com/office/powerpoint/2010/main" val="2423937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85DDC5-B63D-4D8A-AC3B-8EEAB550224D}"/>
              </a:ext>
            </a:extLst>
          </p:cNvPr>
          <p:cNvSpPr>
            <a:spLocks noGrp="1"/>
          </p:cNvSpPr>
          <p:nvPr>
            <p:ph type="title"/>
          </p:nvPr>
        </p:nvSpPr>
        <p:spPr>
          <a:xfrm>
            <a:off x="974678" y="2603358"/>
            <a:ext cx="10515600" cy="1325563"/>
          </a:xfrm>
        </p:spPr>
        <p:txBody>
          <a:bodyPr>
            <a:normAutofit/>
          </a:bodyPr>
          <a:lstStyle/>
          <a:p>
            <a:r>
              <a:rPr lang="en-US" sz="3600" b="1" dirty="0"/>
              <a:t>Compositional Rules</a:t>
            </a:r>
          </a:p>
        </p:txBody>
      </p:sp>
      <p:sp>
        <p:nvSpPr>
          <p:cNvPr id="3" name="Content Placeholder 2">
            <a:extLst>
              <a:ext uri="{FF2B5EF4-FFF2-40B4-BE49-F238E27FC236}">
                <a16:creationId xmlns="" xmlns:a16="http://schemas.microsoft.com/office/drawing/2014/main" id="{CE7E255C-09EE-41DA-9393-9403926BE480}"/>
              </a:ext>
            </a:extLst>
          </p:cNvPr>
          <p:cNvSpPr>
            <a:spLocks noGrp="1"/>
          </p:cNvSpPr>
          <p:nvPr>
            <p:ph idx="1"/>
          </p:nvPr>
        </p:nvSpPr>
        <p:spPr>
          <a:xfrm>
            <a:off x="974678" y="3790903"/>
            <a:ext cx="10515600" cy="2719079"/>
          </a:xfrm>
        </p:spPr>
        <p:txBody>
          <a:bodyPr/>
          <a:lstStyle/>
          <a:p>
            <a:r>
              <a:rPr lang="en-US" dirty="0"/>
              <a:t>Leading Lines</a:t>
            </a:r>
          </a:p>
          <a:p>
            <a:r>
              <a:rPr lang="en-US" dirty="0"/>
              <a:t>Rule of Third</a:t>
            </a:r>
          </a:p>
          <a:p>
            <a:r>
              <a:rPr lang="en-US" dirty="0"/>
              <a:t>Triangles</a:t>
            </a:r>
          </a:p>
          <a:p>
            <a:r>
              <a:rPr lang="en-US" dirty="0"/>
              <a:t>Rule of Odds</a:t>
            </a:r>
          </a:p>
          <a:p>
            <a:r>
              <a:rPr lang="en-US" dirty="0"/>
              <a:t>Breaking Symmetry </a:t>
            </a:r>
          </a:p>
          <a:p>
            <a:endParaRPr lang="en-US" dirty="0"/>
          </a:p>
        </p:txBody>
      </p:sp>
      <p:sp>
        <p:nvSpPr>
          <p:cNvPr id="4" name="Rectangle 3"/>
          <p:cNvSpPr/>
          <p:nvPr/>
        </p:nvSpPr>
        <p:spPr>
          <a:xfrm>
            <a:off x="974678" y="572033"/>
            <a:ext cx="10803340" cy="2031325"/>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2800" dirty="0">
                <a:solidFill>
                  <a:prstClr val="black"/>
                </a:solidFill>
              </a:rPr>
              <a:t>Such techniques are not “invented” by some expert painters, they were discovered in many different disciplines like photography, paintings, architecture, mathematics, and even in the arrangement of flowers. We can apply some of the below mentioned universal rules to create pictures that, visually speaking, most human beings will find harmonic.</a:t>
            </a:r>
          </a:p>
        </p:txBody>
      </p:sp>
    </p:spTree>
    <p:extLst>
      <p:ext uri="{BB962C8B-B14F-4D97-AF65-F5344CB8AC3E}">
        <p14:creationId xmlns:p14="http://schemas.microsoft.com/office/powerpoint/2010/main" val="2656727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051019-B5C7-4F7C-B1B4-18827D784ACB}"/>
              </a:ext>
            </a:extLst>
          </p:cNvPr>
          <p:cNvSpPr>
            <a:spLocks noGrp="1"/>
          </p:cNvSpPr>
          <p:nvPr>
            <p:ph type="title"/>
          </p:nvPr>
        </p:nvSpPr>
        <p:spPr/>
        <p:txBody>
          <a:bodyPr/>
          <a:lstStyle/>
          <a:p>
            <a:r>
              <a:rPr lang="en-US" b="1" dirty="0"/>
              <a:t>Leading Lines</a:t>
            </a:r>
          </a:p>
        </p:txBody>
      </p:sp>
      <p:sp>
        <p:nvSpPr>
          <p:cNvPr id="3" name="Content Placeholder 2">
            <a:extLst>
              <a:ext uri="{FF2B5EF4-FFF2-40B4-BE49-F238E27FC236}">
                <a16:creationId xmlns="" xmlns:a16="http://schemas.microsoft.com/office/drawing/2014/main" id="{717F1517-4502-45E1-BF45-D89E3C6B13E5}"/>
              </a:ext>
            </a:extLst>
          </p:cNvPr>
          <p:cNvSpPr>
            <a:spLocks noGrp="1"/>
          </p:cNvSpPr>
          <p:nvPr>
            <p:ph idx="1"/>
          </p:nvPr>
        </p:nvSpPr>
        <p:spPr/>
        <p:txBody>
          <a:bodyPr/>
          <a:lstStyle/>
          <a:p>
            <a:r>
              <a:rPr lang="en-US" dirty="0"/>
              <a:t>The viewer’s eye is automatically led by lines and other geometrical figures. Leading lines help to put an emphasis on the subject, making them the center of attention. If the natural eye movement can follow these lines and ends up on the subject, it gives a very harmonic impression. Conversely, fighting against this flow can be very stressful.</a:t>
            </a:r>
          </a:p>
        </p:txBody>
      </p:sp>
      <p:pic>
        <p:nvPicPr>
          <p:cNvPr id="7" name="Picture 6">
            <a:extLst>
              <a:ext uri="{FF2B5EF4-FFF2-40B4-BE49-F238E27FC236}">
                <a16:creationId xmlns="" xmlns:a16="http://schemas.microsoft.com/office/drawing/2014/main" id="{6405860B-5374-4925-A402-D5BE76B094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6358" y="4012090"/>
            <a:ext cx="3611303" cy="2403158"/>
          </a:xfrm>
          <a:prstGeom prst="rect">
            <a:avLst/>
          </a:prstGeom>
        </p:spPr>
      </p:pic>
    </p:spTree>
    <p:extLst>
      <p:ext uri="{BB962C8B-B14F-4D97-AF65-F5344CB8AC3E}">
        <p14:creationId xmlns:p14="http://schemas.microsoft.com/office/powerpoint/2010/main" val="1862384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EB991C94-93EF-4547-A18E-9100AF27A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496" y="626781"/>
            <a:ext cx="5604437" cy="5604437"/>
          </a:xfrm>
          <a:prstGeom prst="rect">
            <a:avLst/>
          </a:prstGeom>
        </p:spPr>
      </p:pic>
    </p:spTree>
    <p:extLst>
      <p:ext uri="{BB962C8B-B14F-4D97-AF65-F5344CB8AC3E}">
        <p14:creationId xmlns:p14="http://schemas.microsoft.com/office/powerpoint/2010/main" val="3187016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D51EF2-D646-4F24-882F-D74F1E9836A4}"/>
              </a:ext>
            </a:extLst>
          </p:cNvPr>
          <p:cNvSpPr>
            <a:spLocks noGrp="1"/>
          </p:cNvSpPr>
          <p:nvPr>
            <p:ph type="title"/>
          </p:nvPr>
        </p:nvSpPr>
        <p:spPr>
          <a:xfrm>
            <a:off x="838200" y="365126"/>
            <a:ext cx="10515600" cy="557742"/>
          </a:xfrm>
        </p:spPr>
        <p:txBody>
          <a:bodyPr>
            <a:normAutofit fontScale="90000"/>
          </a:bodyPr>
          <a:lstStyle/>
          <a:p>
            <a:r>
              <a:rPr lang="en-US" b="1" dirty="0"/>
              <a:t>Rule of Third	</a:t>
            </a:r>
          </a:p>
        </p:txBody>
      </p:sp>
      <p:sp>
        <p:nvSpPr>
          <p:cNvPr id="3" name="Content Placeholder 2">
            <a:extLst>
              <a:ext uri="{FF2B5EF4-FFF2-40B4-BE49-F238E27FC236}">
                <a16:creationId xmlns="" xmlns:a16="http://schemas.microsoft.com/office/drawing/2014/main" id="{376AD6D5-AB0D-42BC-B23E-5212251A7C57}"/>
              </a:ext>
            </a:extLst>
          </p:cNvPr>
          <p:cNvSpPr>
            <a:spLocks noGrp="1"/>
          </p:cNvSpPr>
          <p:nvPr>
            <p:ph idx="1"/>
          </p:nvPr>
        </p:nvSpPr>
        <p:spPr>
          <a:xfrm>
            <a:off x="838200" y="1075266"/>
            <a:ext cx="10515600" cy="5101697"/>
          </a:xfrm>
        </p:spPr>
        <p:txBody>
          <a:bodyPr/>
          <a:lstStyle/>
          <a:p>
            <a:r>
              <a:rPr lang="en-US" dirty="0"/>
              <a:t>Slightly different than the golden ratio, the rule of thirds is an approximation and divides the image in three areas. It is often more pleasing to place the subject slightly off-center. This is not only meant in a horizontal aspect, meaning from left to right, but also in the vertical gradient from bottom to top.</a:t>
            </a:r>
          </a:p>
          <a:p>
            <a:r>
              <a:rPr lang="en-US" dirty="0"/>
              <a:t>This leaves us with four intersections (top left, top right, bottom left, bottom right) where we want to place our subject “ideally.” In Street Photography, using the top coordinates allows us to show more from the subject, making them the most preferable points to focus our attention.</a:t>
            </a:r>
          </a:p>
        </p:txBody>
      </p:sp>
    </p:spTree>
    <p:extLst>
      <p:ext uri="{BB962C8B-B14F-4D97-AF65-F5344CB8AC3E}">
        <p14:creationId xmlns:p14="http://schemas.microsoft.com/office/powerpoint/2010/main" val="520694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0B35AD32-B8E5-4C8F-9C70-B837D6711594}"/>
              </a:ext>
            </a:extLst>
          </p:cNvPr>
          <p:cNvPicPr>
            <a:picLocks noGrp="1" noChangeAspect="1"/>
          </p:cNvPicPr>
          <p:nvPr>
            <p:ph idx="1"/>
          </p:nvPr>
        </p:nvPicPr>
        <p:blipFill>
          <a:blip r:embed="rId2"/>
          <a:stretch>
            <a:fillRect/>
          </a:stretch>
        </p:blipFill>
        <p:spPr>
          <a:xfrm>
            <a:off x="2286000" y="850900"/>
            <a:ext cx="7620000" cy="5105400"/>
          </a:xfrm>
          <a:prstGeom prst="rect">
            <a:avLst/>
          </a:prstGeom>
        </p:spPr>
      </p:pic>
    </p:spTree>
    <p:extLst>
      <p:ext uri="{BB962C8B-B14F-4D97-AF65-F5344CB8AC3E}">
        <p14:creationId xmlns:p14="http://schemas.microsoft.com/office/powerpoint/2010/main" val="2218369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2780</TotalTime>
  <Words>1510</Words>
  <Application>Microsoft Office PowerPoint</Application>
  <PresentationFormat>Widescreen</PresentationFormat>
  <Paragraphs>82</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Bahnschrift Condensed</vt:lpstr>
      <vt:lpstr>Calibri</vt:lpstr>
      <vt:lpstr>Calibri Light</vt:lpstr>
      <vt:lpstr>Office Theme</vt:lpstr>
      <vt:lpstr>Photography</vt:lpstr>
      <vt:lpstr>What is Photography</vt:lpstr>
      <vt:lpstr>Purpose</vt:lpstr>
      <vt:lpstr>Basic Aesthetics in Photography </vt:lpstr>
      <vt:lpstr>Compositional Rules</vt:lpstr>
      <vt:lpstr>Leading Lines</vt:lpstr>
      <vt:lpstr>PowerPoint Presentation</vt:lpstr>
      <vt:lpstr>Rule of Third </vt:lpstr>
      <vt:lpstr>PowerPoint Presentation</vt:lpstr>
      <vt:lpstr>Triangles </vt:lpstr>
      <vt:lpstr>Rule of Odds</vt:lpstr>
      <vt:lpstr>PowerPoint Presentation</vt:lpstr>
      <vt:lpstr>Breaking Symmetry </vt:lpstr>
      <vt:lpstr>PowerPoint Presentation</vt:lpstr>
      <vt:lpstr>Compositional Elements &amp; Principles</vt:lpstr>
      <vt:lpstr>Points</vt:lpstr>
      <vt:lpstr>PowerPoint Presentation</vt:lpstr>
      <vt:lpstr>Lines</vt:lpstr>
      <vt:lpstr>PowerPoint Presentation</vt:lpstr>
      <vt:lpstr>Shapes</vt:lpstr>
      <vt:lpstr>PowerPoint Presentation</vt:lpstr>
      <vt:lpstr>Texture</vt:lpstr>
      <vt:lpstr>PowerPoint Presentation</vt:lpstr>
      <vt:lpstr>Color</vt:lpstr>
      <vt:lpstr>PowerPoint Presentation</vt:lpstr>
      <vt:lpstr>PowerPoint Presentation</vt:lpstr>
      <vt:lpstr>Tone</vt:lpstr>
      <vt:lpstr>PowerPoint Presentation</vt:lpstr>
      <vt:lpstr>Distance</vt:lpstr>
      <vt:lpstr>PowerPoint Presentation</vt:lpstr>
      <vt:lpstr>Balance</vt:lpstr>
      <vt:lpstr>PowerPoint Presentation</vt:lpstr>
      <vt:lpstr>Space (Positive and Negative)</vt:lpstr>
      <vt:lpstr>PowerPoint Presentation</vt:lpstr>
      <vt:lpstr> Patterns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Photography</dc:title>
  <dc:creator>Momo</dc:creator>
  <cp:lastModifiedBy>ProBook 450 G2</cp:lastModifiedBy>
  <cp:revision>32</cp:revision>
  <dcterms:created xsi:type="dcterms:W3CDTF">2020-02-29T18:25:52Z</dcterms:created>
  <dcterms:modified xsi:type="dcterms:W3CDTF">2020-03-06T05:34:39Z</dcterms:modified>
</cp:coreProperties>
</file>